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1"/>
  </p:notesMasterIdLst>
  <p:sldIdLst>
    <p:sldId id="256" r:id="rId2"/>
    <p:sldId id="257" r:id="rId3"/>
    <p:sldId id="258" r:id="rId4"/>
    <p:sldId id="265" r:id="rId5"/>
    <p:sldId id="260" r:id="rId6"/>
    <p:sldId id="263" r:id="rId7"/>
    <p:sldId id="261" r:id="rId8"/>
    <p:sldId id="262" r:id="rId9"/>
    <p:sldId id="25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FEDE11-187D-AADC-3CC5-4AECD649FCD6}" v="295" dt="2024-11-21T21:17:41.0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svg>
</file>

<file path=ppt/media/image12.png>
</file>

<file path=ppt/media/image13.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D04720-52E1-40F0-A2C1-9643B313308E}" type="datetimeFigureOut">
              <a:rPr lang="en-CA" smtClean="0"/>
              <a:t>2024-11-21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89441D-3DBF-4B47-8C63-2A59E6AA2BA2}" type="slidenum">
              <a:rPr lang="en-CA" smtClean="0"/>
              <a:t>‹#›</a:t>
            </a:fld>
            <a:endParaRPr lang="en-CA"/>
          </a:p>
        </p:txBody>
      </p:sp>
    </p:spTree>
    <p:extLst>
      <p:ext uri="{BB962C8B-B14F-4D97-AF65-F5344CB8AC3E}">
        <p14:creationId xmlns:p14="http://schemas.microsoft.com/office/powerpoint/2010/main" val="2912764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3789441D-3DBF-4B47-8C63-2A59E6AA2BA2}" type="slidenum">
              <a:rPr lang="en-CA" smtClean="0"/>
              <a:t>1</a:t>
            </a:fld>
            <a:endParaRPr lang="en-CA"/>
          </a:p>
        </p:txBody>
      </p:sp>
    </p:spTree>
    <p:extLst>
      <p:ext uri="{BB962C8B-B14F-4D97-AF65-F5344CB8AC3E}">
        <p14:creationId xmlns:p14="http://schemas.microsoft.com/office/powerpoint/2010/main" val="32813289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3789441D-3DBF-4B47-8C63-2A59E6AA2BA2}" type="slidenum">
              <a:rPr lang="en-CA" smtClean="0"/>
              <a:t>2</a:t>
            </a:fld>
            <a:endParaRPr lang="en-CA"/>
          </a:p>
        </p:txBody>
      </p:sp>
    </p:spTree>
    <p:extLst>
      <p:ext uri="{BB962C8B-B14F-4D97-AF65-F5344CB8AC3E}">
        <p14:creationId xmlns:p14="http://schemas.microsoft.com/office/powerpoint/2010/main" val="137456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3789441D-3DBF-4B47-8C63-2A59E6AA2BA2}" type="slidenum">
              <a:rPr lang="en-CA" smtClean="0"/>
              <a:t>3</a:t>
            </a:fld>
            <a:endParaRPr lang="en-CA"/>
          </a:p>
        </p:txBody>
      </p:sp>
    </p:spTree>
    <p:extLst>
      <p:ext uri="{BB962C8B-B14F-4D97-AF65-F5344CB8AC3E}">
        <p14:creationId xmlns:p14="http://schemas.microsoft.com/office/powerpoint/2010/main" val="764492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3789441D-3DBF-4B47-8C63-2A59E6AA2BA2}" type="slidenum">
              <a:rPr lang="en-CA" smtClean="0"/>
              <a:t>4</a:t>
            </a:fld>
            <a:endParaRPr lang="en-CA"/>
          </a:p>
        </p:txBody>
      </p:sp>
    </p:spTree>
    <p:extLst>
      <p:ext uri="{BB962C8B-B14F-4D97-AF65-F5344CB8AC3E}">
        <p14:creationId xmlns:p14="http://schemas.microsoft.com/office/powerpoint/2010/main" val="26126753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CA"/>
              <a:t>Discuss what went well during the project</a:t>
            </a:r>
            <a:endParaRPr lang="en-US"/>
          </a:p>
          <a:p>
            <a:pPr marL="171450" indent="-171450">
              <a:buFont typeface="Arial"/>
              <a:buChar char="•"/>
            </a:pPr>
            <a:r>
              <a:rPr lang="en-CA"/>
              <a:t>Identify key challenges or issues encountered</a:t>
            </a:r>
            <a:endParaRPr lang="en-CA">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3789441D-3DBF-4B47-8C63-2A59E6AA2BA2}" type="slidenum">
              <a:rPr lang="en-CA" smtClean="0"/>
              <a:t>5</a:t>
            </a:fld>
            <a:endParaRPr lang="en-CA"/>
          </a:p>
        </p:txBody>
      </p:sp>
    </p:spTree>
    <p:extLst>
      <p:ext uri="{BB962C8B-B14F-4D97-AF65-F5344CB8AC3E}">
        <p14:creationId xmlns:p14="http://schemas.microsoft.com/office/powerpoint/2010/main" val="2185550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CA"/>
              <a:t>Discuss what went well during the project</a:t>
            </a:r>
            <a:endParaRPr lang="en-US"/>
          </a:p>
          <a:p>
            <a:pPr marL="171450" indent="-171450">
              <a:buFont typeface="Arial"/>
              <a:buChar char="•"/>
            </a:pPr>
            <a:r>
              <a:rPr lang="en-CA"/>
              <a:t>Identify key challenges or issues encountered</a:t>
            </a:r>
            <a:endParaRPr lang="en-CA">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3789441D-3DBF-4B47-8C63-2A59E6AA2BA2}" type="slidenum">
              <a:rPr lang="en-CA" smtClean="0"/>
              <a:t>6</a:t>
            </a:fld>
            <a:endParaRPr lang="en-CA"/>
          </a:p>
        </p:txBody>
      </p:sp>
    </p:spTree>
    <p:extLst>
      <p:ext uri="{BB962C8B-B14F-4D97-AF65-F5344CB8AC3E}">
        <p14:creationId xmlns:p14="http://schemas.microsoft.com/office/powerpoint/2010/main" val="1010542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endParaRPr lang="en-US"/>
          </a:p>
        </p:txBody>
      </p:sp>
      <p:sp>
        <p:nvSpPr>
          <p:cNvPr id="4" name="Slide Number Placeholder 3"/>
          <p:cNvSpPr>
            <a:spLocks noGrp="1"/>
          </p:cNvSpPr>
          <p:nvPr>
            <p:ph type="sldNum" sz="quarter" idx="5"/>
          </p:nvPr>
        </p:nvSpPr>
        <p:spPr/>
        <p:txBody>
          <a:bodyPr/>
          <a:lstStyle/>
          <a:p>
            <a:fld id="{3789441D-3DBF-4B47-8C63-2A59E6AA2BA2}" type="slidenum">
              <a:rPr lang="en-CA" smtClean="0"/>
              <a:t>7</a:t>
            </a:fld>
            <a:endParaRPr lang="en-CA"/>
          </a:p>
        </p:txBody>
      </p:sp>
    </p:spTree>
    <p:extLst>
      <p:ext uri="{BB962C8B-B14F-4D97-AF65-F5344CB8AC3E}">
        <p14:creationId xmlns:p14="http://schemas.microsoft.com/office/powerpoint/2010/main" val="5613420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3789441D-3DBF-4B47-8C63-2A59E6AA2BA2}" type="slidenum">
              <a:rPr lang="en-CA" smtClean="0"/>
              <a:t>8</a:t>
            </a:fld>
            <a:endParaRPr lang="en-CA"/>
          </a:p>
        </p:txBody>
      </p:sp>
    </p:spTree>
    <p:extLst>
      <p:ext uri="{BB962C8B-B14F-4D97-AF65-F5344CB8AC3E}">
        <p14:creationId xmlns:p14="http://schemas.microsoft.com/office/powerpoint/2010/main" val="952708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2C3D8-6E7A-56DD-9C50-A61C5C54A8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40BF9456-76B4-C801-8A5C-5F9848582E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B6E8DA2-3E43-160F-E457-EBA9C9CC6792}"/>
              </a:ext>
            </a:extLst>
          </p:cNvPr>
          <p:cNvSpPr>
            <a:spLocks noGrp="1"/>
          </p:cNvSpPr>
          <p:nvPr>
            <p:ph type="dt" sz="half" idx="10"/>
          </p:nvPr>
        </p:nvSpPr>
        <p:spPr/>
        <p:txBody>
          <a:bodyPr/>
          <a:lstStyle/>
          <a:p>
            <a:fld id="{7E756259-B9C1-4EC5-866C-F9432E579FDC}" type="datetime1">
              <a:rPr lang="en-CA" smtClean="0"/>
              <a:t>2024-11-21</a:t>
            </a:fld>
            <a:endParaRPr lang="en-CA"/>
          </a:p>
        </p:txBody>
      </p:sp>
      <p:sp>
        <p:nvSpPr>
          <p:cNvPr id="5" name="Footer Placeholder 4">
            <a:extLst>
              <a:ext uri="{FF2B5EF4-FFF2-40B4-BE49-F238E27FC236}">
                <a16:creationId xmlns:a16="http://schemas.microsoft.com/office/drawing/2014/main" id="{BDE76795-9A76-B5CC-F00D-89BE0829E387}"/>
              </a:ext>
            </a:extLst>
          </p:cNvPr>
          <p:cNvSpPr>
            <a:spLocks noGrp="1"/>
          </p:cNvSpPr>
          <p:nvPr>
            <p:ph type="ftr" sz="quarter" idx="11"/>
          </p:nvPr>
        </p:nvSpPr>
        <p:spPr/>
        <p:txBody>
          <a:bodyPr/>
          <a:lstStyle/>
          <a:p>
            <a:r>
              <a:rPr lang="en-US"/>
              <a:t>Closing Retrospective CSI &amp; Traffic 2.0 - November 2024</a:t>
            </a:r>
            <a:endParaRPr lang="en-CA"/>
          </a:p>
        </p:txBody>
      </p:sp>
      <p:sp>
        <p:nvSpPr>
          <p:cNvPr id="6" name="Slide Number Placeholder 5">
            <a:extLst>
              <a:ext uri="{FF2B5EF4-FFF2-40B4-BE49-F238E27FC236}">
                <a16:creationId xmlns:a16="http://schemas.microsoft.com/office/drawing/2014/main" id="{DA5BE7F4-0793-77C0-282A-E2451F7ABCDF}"/>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2421817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75DD9-3D7F-FC6D-9972-02070DE9FE3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36A9828-9B2F-0E3B-DCD6-F0828C6C0E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1AF36C2-320A-F427-7735-2B26F6574104}"/>
              </a:ext>
            </a:extLst>
          </p:cNvPr>
          <p:cNvSpPr>
            <a:spLocks noGrp="1"/>
          </p:cNvSpPr>
          <p:nvPr>
            <p:ph type="dt" sz="half" idx="10"/>
          </p:nvPr>
        </p:nvSpPr>
        <p:spPr/>
        <p:txBody>
          <a:bodyPr/>
          <a:lstStyle/>
          <a:p>
            <a:fld id="{2587D010-4CD0-47F2-8F5F-4F16057B9894}" type="datetime1">
              <a:rPr lang="en-CA" smtClean="0"/>
              <a:t>2024-11-21</a:t>
            </a:fld>
            <a:endParaRPr lang="en-CA"/>
          </a:p>
        </p:txBody>
      </p:sp>
      <p:sp>
        <p:nvSpPr>
          <p:cNvPr id="5" name="Footer Placeholder 4">
            <a:extLst>
              <a:ext uri="{FF2B5EF4-FFF2-40B4-BE49-F238E27FC236}">
                <a16:creationId xmlns:a16="http://schemas.microsoft.com/office/drawing/2014/main" id="{DC156E1E-F06D-C784-0F2C-A686B8A8FB11}"/>
              </a:ext>
            </a:extLst>
          </p:cNvPr>
          <p:cNvSpPr>
            <a:spLocks noGrp="1"/>
          </p:cNvSpPr>
          <p:nvPr>
            <p:ph type="ftr" sz="quarter" idx="11"/>
          </p:nvPr>
        </p:nvSpPr>
        <p:spPr/>
        <p:txBody>
          <a:bodyPr/>
          <a:lstStyle/>
          <a:p>
            <a:r>
              <a:rPr lang="en-US"/>
              <a:t>Closing Retrospective CSI &amp; Traffic 2.0 - November 2024</a:t>
            </a:r>
            <a:endParaRPr lang="en-CA"/>
          </a:p>
        </p:txBody>
      </p:sp>
      <p:sp>
        <p:nvSpPr>
          <p:cNvPr id="6" name="Slide Number Placeholder 5">
            <a:extLst>
              <a:ext uri="{FF2B5EF4-FFF2-40B4-BE49-F238E27FC236}">
                <a16:creationId xmlns:a16="http://schemas.microsoft.com/office/drawing/2014/main" id="{12530CC0-31A9-BFC7-C627-4A60E172AE43}"/>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2160545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2FD061-870B-77CB-099F-752C1CFCEAD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8C7EEED8-11B6-C699-A903-6DB4AC45EE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78BA9A1-1E0C-2E27-FA3C-9B69A9F0D2D8}"/>
              </a:ext>
            </a:extLst>
          </p:cNvPr>
          <p:cNvSpPr>
            <a:spLocks noGrp="1"/>
          </p:cNvSpPr>
          <p:nvPr>
            <p:ph type="dt" sz="half" idx="10"/>
          </p:nvPr>
        </p:nvSpPr>
        <p:spPr/>
        <p:txBody>
          <a:bodyPr/>
          <a:lstStyle/>
          <a:p>
            <a:fld id="{D019737D-2DB7-4220-A8AB-C94252F66A2D}" type="datetime1">
              <a:rPr lang="en-CA" smtClean="0"/>
              <a:t>2024-11-21</a:t>
            </a:fld>
            <a:endParaRPr lang="en-CA"/>
          </a:p>
        </p:txBody>
      </p:sp>
      <p:sp>
        <p:nvSpPr>
          <p:cNvPr id="5" name="Footer Placeholder 4">
            <a:extLst>
              <a:ext uri="{FF2B5EF4-FFF2-40B4-BE49-F238E27FC236}">
                <a16:creationId xmlns:a16="http://schemas.microsoft.com/office/drawing/2014/main" id="{EF3B4921-B667-DFEF-685B-6B9475FE35D6}"/>
              </a:ext>
            </a:extLst>
          </p:cNvPr>
          <p:cNvSpPr>
            <a:spLocks noGrp="1"/>
          </p:cNvSpPr>
          <p:nvPr>
            <p:ph type="ftr" sz="quarter" idx="11"/>
          </p:nvPr>
        </p:nvSpPr>
        <p:spPr/>
        <p:txBody>
          <a:bodyPr/>
          <a:lstStyle/>
          <a:p>
            <a:r>
              <a:rPr lang="en-US"/>
              <a:t>Closing Retrospective CSI &amp; Traffic 2.0 - November 2024</a:t>
            </a:r>
            <a:endParaRPr lang="en-CA"/>
          </a:p>
        </p:txBody>
      </p:sp>
      <p:sp>
        <p:nvSpPr>
          <p:cNvPr id="6" name="Slide Number Placeholder 5">
            <a:extLst>
              <a:ext uri="{FF2B5EF4-FFF2-40B4-BE49-F238E27FC236}">
                <a16:creationId xmlns:a16="http://schemas.microsoft.com/office/drawing/2014/main" id="{51AEED2A-29AE-10B8-AAFF-A5BA2A6B4792}"/>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2578206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A437A-D015-F54D-C863-832C2A7DEAD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51B1D825-FE33-FEA2-67EE-2393E3CBD38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D279E68-56D3-D79F-8B15-3364257C2497}"/>
              </a:ext>
            </a:extLst>
          </p:cNvPr>
          <p:cNvSpPr>
            <a:spLocks noGrp="1"/>
          </p:cNvSpPr>
          <p:nvPr>
            <p:ph type="dt" sz="half" idx="10"/>
          </p:nvPr>
        </p:nvSpPr>
        <p:spPr/>
        <p:txBody>
          <a:bodyPr/>
          <a:lstStyle/>
          <a:p>
            <a:fld id="{ADDEA24C-7E42-4A81-A6C2-E9515D5DEE1A}" type="datetime1">
              <a:rPr lang="en-CA" smtClean="0"/>
              <a:t>2024-11-21</a:t>
            </a:fld>
            <a:endParaRPr lang="en-CA"/>
          </a:p>
        </p:txBody>
      </p:sp>
      <p:sp>
        <p:nvSpPr>
          <p:cNvPr id="5" name="Footer Placeholder 4">
            <a:extLst>
              <a:ext uri="{FF2B5EF4-FFF2-40B4-BE49-F238E27FC236}">
                <a16:creationId xmlns:a16="http://schemas.microsoft.com/office/drawing/2014/main" id="{265134EF-1036-C595-B689-C9DCBE19B7F9}"/>
              </a:ext>
            </a:extLst>
          </p:cNvPr>
          <p:cNvSpPr>
            <a:spLocks noGrp="1"/>
          </p:cNvSpPr>
          <p:nvPr>
            <p:ph type="ftr" sz="quarter" idx="11"/>
          </p:nvPr>
        </p:nvSpPr>
        <p:spPr/>
        <p:txBody>
          <a:bodyPr/>
          <a:lstStyle/>
          <a:p>
            <a:r>
              <a:rPr lang="en-US"/>
              <a:t>Closing Retrospective CSI &amp; Traffic 2.0 - November 2024</a:t>
            </a:r>
            <a:endParaRPr lang="en-CA"/>
          </a:p>
        </p:txBody>
      </p:sp>
      <p:sp>
        <p:nvSpPr>
          <p:cNvPr id="6" name="Slide Number Placeholder 5">
            <a:extLst>
              <a:ext uri="{FF2B5EF4-FFF2-40B4-BE49-F238E27FC236}">
                <a16:creationId xmlns:a16="http://schemas.microsoft.com/office/drawing/2014/main" id="{38AFCD76-3804-BDCA-D262-C3711C97C16E}"/>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195520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5EE68-7E5F-22C6-31D1-E5FEE75455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4106ADEB-E00B-EB5A-D30B-54D3F1B76C1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4ADCB4-5B09-56C1-BEE3-25E43930542C}"/>
              </a:ext>
            </a:extLst>
          </p:cNvPr>
          <p:cNvSpPr>
            <a:spLocks noGrp="1"/>
          </p:cNvSpPr>
          <p:nvPr>
            <p:ph type="dt" sz="half" idx="10"/>
          </p:nvPr>
        </p:nvSpPr>
        <p:spPr/>
        <p:txBody>
          <a:bodyPr/>
          <a:lstStyle/>
          <a:p>
            <a:fld id="{33A6D7C6-99B2-4B83-BA32-9BCAAB1387CE}" type="datetime1">
              <a:rPr lang="en-CA" smtClean="0"/>
              <a:t>2024-11-21</a:t>
            </a:fld>
            <a:endParaRPr lang="en-CA"/>
          </a:p>
        </p:txBody>
      </p:sp>
      <p:sp>
        <p:nvSpPr>
          <p:cNvPr id="5" name="Footer Placeholder 4">
            <a:extLst>
              <a:ext uri="{FF2B5EF4-FFF2-40B4-BE49-F238E27FC236}">
                <a16:creationId xmlns:a16="http://schemas.microsoft.com/office/drawing/2014/main" id="{9DE721F8-D954-6C02-8F58-456982A53DFE}"/>
              </a:ext>
            </a:extLst>
          </p:cNvPr>
          <p:cNvSpPr>
            <a:spLocks noGrp="1"/>
          </p:cNvSpPr>
          <p:nvPr>
            <p:ph type="ftr" sz="quarter" idx="11"/>
          </p:nvPr>
        </p:nvSpPr>
        <p:spPr/>
        <p:txBody>
          <a:bodyPr/>
          <a:lstStyle/>
          <a:p>
            <a:r>
              <a:rPr lang="en-US"/>
              <a:t>Closing Retrospective CSI &amp; Traffic 2.0 - November 2024</a:t>
            </a:r>
            <a:endParaRPr lang="en-CA"/>
          </a:p>
        </p:txBody>
      </p:sp>
      <p:sp>
        <p:nvSpPr>
          <p:cNvPr id="6" name="Slide Number Placeholder 5">
            <a:extLst>
              <a:ext uri="{FF2B5EF4-FFF2-40B4-BE49-F238E27FC236}">
                <a16:creationId xmlns:a16="http://schemas.microsoft.com/office/drawing/2014/main" id="{6F66D150-A811-D4C0-B29E-CDEB0D999CF6}"/>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3510587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4A5CA-7D91-7DA7-DE1B-386E7FB4F89D}"/>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233F853-DD4D-2EA6-002E-15C6BFBD06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14680E6F-61DF-98F4-603C-DD312734B8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7CF4AC93-D8C1-4EB2-ABE6-24FB8E69E9A4}"/>
              </a:ext>
            </a:extLst>
          </p:cNvPr>
          <p:cNvSpPr>
            <a:spLocks noGrp="1"/>
          </p:cNvSpPr>
          <p:nvPr>
            <p:ph type="dt" sz="half" idx="10"/>
          </p:nvPr>
        </p:nvSpPr>
        <p:spPr/>
        <p:txBody>
          <a:bodyPr/>
          <a:lstStyle/>
          <a:p>
            <a:fld id="{41B36C21-12A3-43A6-9D9A-9221004C3BAD}" type="datetime1">
              <a:rPr lang="en-CA" smtClean="0"/>
              <a:t>2024-11-21</a:t>
            </a:fld>
            <a:endParaRPr lang="en-CA"/>
          </a:p>
        </p:txBody>
      </p:sp>
      <p:sp>
        <p:nvSpPr>
          <p:cNvPr id="6" name="Footer Placeholder 5">
            <a:extLst>
              <a:ext uri="{FF2B5EF4-FFF2-40B4-BE49-F238E27FC236}">
                <a16:creationId xmlns:a16="http://schemas.microsoft.com/office/drawing/2014/main" id="{D3F94799-BBFA-5FC7-1206-D2D124D5E90E}"/>
              </a:ext>
            </a:extLst>
          </p:cNvPr>
          <p:cNvSpPr>
            <a:spLocks noGrp="1"/>
          </p:cNvSpPr>
          <p:nvPr>
            <p:ph type="ftr" sz="quarter" idx="11"/>
          </p:nvPr>
        </p:nvSpPr>
        <p:spPr/>
        <p:txBody>
          <a:bodyPr/>
          <a:lstStyle/>
          <a:p>
            <a:r>
              <a:rPr lang="en-US"/>
              <a:t>Closing Retrospective CSI &amp; Traffic 2.0 - November 2024</a:t>
            </a:r>
            <a:endParaRPr lang="en-CA"/>
          </a:p>
        </p:txBody>
      </p:sp>
      <p:sp>
        <p:nvSpPr>
          <p:cNvPr id="7" name="Slide Number Placeholder 6">
            <a:extLst>
              <a:ext uri="{FF2B5EF4-FFF2-40B4-BE49-F238E27FC236}">
                <a16:creationId xmlns:a16="http://schemas.microsoft.com/office/drawing/2014/main" id="{0C101D14-2A51-10D8-4CD5-27D48DEE80F5}"/>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2332581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A04-9DA3-9E3E-BC4C-F6E25BA747F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DF8024D-C6D4-9BE6-6E12-E4D7195877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3BF511-51EE-0F62-C6AB-B3A27DC4C1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63B923C1-43D7-77B1-D422-88A7A91FD2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7FD39E-1BF1-A2EF-086E-DF091030D2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5C345FA9-1647-1DFB-F887-3B4206637D10}"/>
              </a:ext>
            </a:extLst>
          </p:cNvPr>
          <p:cNvSpPr>
            <a:spLocks noGrp="1"/>
          </p:cNvSpPr>
          <p:nvPr>
            <p:ph type="dt" sz="half" idx="10"/>
          </p:nvPr>
        </p:nvSpPr>
        <p:spPr/>
        <p:txBody>
          <a:bodyPr/>
          <a:lstStyle/>
          <a:p>
            <a:fld id="{A1A22F49-68A1-4668-B937-EFFC95D77CB3}" type="datetime1">
              <a:rPr lang="en-CA" smtClean="0"/>
              <a:t>2024-11-21</a:t>
            </a:fld>
            <a:endParaRPr lang="en-CA"/>
          </a:p>
        </p:txBody>
      </p:sp>
      <p:sp>
        <p:nvSpPr>
          <p:cNvPr id="8" name="Footer Placeholder 7">
            <a:extLst>
              <a:ext uri="{FF2B5EF4-FFF2-40B4-BE49-F238E27FC236}">
                <a16:creationId xmlns:a16="http://schemas.microsoft.com/office/drawing/2014/main" id="{98B338A2-15A5-E227-8586-F47C708DAF86}"/>
              </a:ext>
            </a:extLst>
          </p:cNvPr>
          <p:cNvSpPr>
            <a:spLocks noGrp="1"/>
          </p:cNvSpPr>
          <p:nvPr>
            <p:ph type="ftr" sz="quarter" idx="11"/>
          </p:nvPr>
        </p:nvSpPr>
        <p:spPr/>
        <p:txBody>
          <a:bodyPr/>
          <a:lstStyle/>
          <a:p>
            <a:r>
              <a:rPr lang="en-US"/>
              <a:t>Closing Retrospective CSI &amp; Traffic 2.0 - November 2024</a:t>
            </a:r>
            <a:endParaRPr lang="en-CA"/>
          </a:p>
        </p:txBody>
      </p:sp>
      <p:sp>
        <p:nvSpPr>
          <p:cNvPr id="9" name="Slide Number Placeholder 8">
            <a:extLst>
              <a:ext uri="{FF2B5EF4-FFF2-40B4-BE49-F238E27FC236}">
                <a16:creationId xmlns:a16="http://schemas.microsoft.com/office/drawing/2014/main" id="{D2615516-9BDA-41B0-6083-E68F8ADBEA31}"/>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3899029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43D87-55AA-EDC0-E037-FCE5F8CE87D2}"/>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522F1433-A707-F2D6-4F1A-8AFD48EA3277}"/>
              </a:ext>
            </a:extLst>
          </p:cNvPr>
          <p:cNvSpPr>
            <a:spLocks noGrp="1"/>
          </p:cNvSpPr>
          <p:nvPr>
            <p:ph type="dt" sz="half" idx="10"/>
          </p:nvPr>
        </p:nvSpPr>
        <p:spPr/>
        <p:txBody>
          <a:bodyPr/>
          <a:lstStyle/>
          <a:p>
            <a:fld id="{BD5E63D9-E44C-4CBA-A4B7-466052B461E3}" type="datetime1">
              <a:rPr lang="en-CA" smtClean="0"/>
              <a:t>2024-11-21</a:t>
            </a:fld>
            <a:endParaRPr lang="en-CA"/>
          </a:p>
        </p:txBody>
      </p:sp>
      <p:sp>
        <p:nvSpPr>
          <p:cNvPr id="4" name="Footer Placeholder 3">
            <a:extLst>
              <a:ext uri="{FF2B5EF4-FFF2-40B4-BE49-F238E27FC236}">
                <a16:creationId xmlns:a16="http://schemas.microsoft.com/office/drawing/2014/main" id="{BC60AD29-495F-3BAB-5324-ED5DD01C5152}"/>
              </a:ext>
            </a:extLst>
          </p:cNvPr>
          <p:cNvSpPr>
            <a:spLocks noGrp="1"/>
          </p:cNvSpPr>
          <p:nvPr>
            <p:ph type="ftr" sz="quarter" idx="11"/>
          </p:nvPr>
        </p:nvSpPr>
        <p:spPr/>
        <p:txBody>
          <a:bodyPr/>
          <a:lstStyle/>
          <a:p>
            <a:r>
              <a:rPr lang="en-US"/>
              <a:t>Closing Retrospective CSI &amp; Traffic 2.0 - November 2024</a:t>
            </a:r>
            <a:endParaRPr lang="en-CA"/>
          </a:p>
        </p:txBody>
      </p:sp>
      <p:sp>
        <p:nvSpPr>
          <p:cNvPr id="5" name="Slide Number Placeholder 4">
            <a:extLst>
              <a:ext uri="{FF2B5EF4-FFF2-40B4-BE49-F238E27FC236}">
                <a16:creationId xmlns:a16="http://schemas.microsoft.com/office/drawing/2014/main" id="{1B93AA4A-01B1-C89C-694F-A26079393BAF}"/>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906238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561A40-4DE8-F2B2-7B20-89A4F7871695}"/>
              </a:ext>
            </a:extLst>
          </p:cNvPr>
          <p:cNvSpPr>
            <a:spLocks noGrp="1"/>
          </p:cNvSpPr>
          <p:nvPr>
            <p:ph type="dt" sz="half" idx="10"/>
          </p:nvPr>
        </p:nvSpPr>
        <p:spPr/>
        <p:txBody>
          <a:bodyPr/>
          <a:lstStyle/>
          <a:p>
            <a:fld id="{1F1EA096-3F66-4A6A-AC2D-C98FB829113B}" type="datetime1">
              <a:rPr lang="en-CA" smtClean="0"/>
              <a:t>2024-11-21</a:t>
            </a:fld>
            <a:endParaRPr lang="en-CA"/>
          </a:p>
        </p:txBody>
      </p:sp>
      <p:sp>
        <p:nvSpPr>
          <p:cNvPr id="3" name="Footer Placeholder 2">
            <a:extLst>
              <a:ext uri="{FF2B5EF4-FFF2-40B4-BE49-F238E27FC236}">
                <a16:creationId xmlns:a16="http://schemas.microsoft.com/office/drawing/2014/main" id="{4AAEB390-8BF8-1C98-26CA-D4891BECD53B}"/>
              </a:ext>
            </a:extLst>
          </p:cNvPr>
          <p:cNvSpPr>
            <a:spLocks noGrp="1"/>
          </p:cNvSpPr>
          <p:nvPr>
            <p:ph type="ftr" sz="quarter" idx="11"/>
          </p:nvPr>
        </p:nvSpPr>
        <p:spPr/>
        <p:txBody>
          <a:bodyPr/>
          <a:lstStyle/>
          <a:p>
            <a:r>
              <a:rPr lang="en-US"/>
              <a:t>Closing Retrospective CSI &amp; Traffic 2.0 - November 2024</a:t>
            </a:r>
            <a:endParaRPr lang="en-CA"/>
          </a:p>
        </p:txBody>
      </p:sp>
      <p:sp>
        <p:nvSpPr>
          <p:cNvPr id="4" name="Slide Number Placeholder 3">
            <a:extLst>
              <a:ext uri="{FF2B5EF4-FFF2-40B4-BE49-F238E27FC236}">
                <a16:creationId xmlns:a16="http://schemas.microsoft.com/office/drawing/2014/main" id="{B4A57784-49F8-99B2-EFFF-967EDC9C16AF}"/>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1635831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8B183-82C6-6915-361E-20D2D2C325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7E54E11A-B7AF-5182-A3C0-6D213AB1FA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19054778-206A-A273-45CB-9107E72A4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FDECD7-83FF-D5E3-88A9-5DC902D771BF}"/>
              </a:ext>
            </a:extLst>
          </p:cNvPr>
          <p:cNvSpPr>
            <a:spLocks noGrp="1"/>
          </p:cNvSpPr>
          <p:nvPr>
            <p:ph type="dt" sz="half" idx="10"/>
          </p:nvPr>
        </p:nvSpPr>
        <p:spPr/>
        <p:txBody>
          <a:bodyPr/>
          <a:lstStyle/>
          <a:p>
            <a:fld id="{07D6B933-7DA6-4EA0-823E-5C490A4162DF}" type="datetime1">
              <a:rPr lang="en-CA" smtClean="0"/>
              <a:t>2024-11-21</a:t>
            </a:fld>
            <a:endParaRPr lang="en-CA"/>
          </a:p>
        </p:txBody>
      </p:sp>
      <p:sp>
        <p:nvSpPr>
          <p:cNvPr id="6" name="Footer Placeholder 5">
            <a:extLst>
              <a:ext uri="{FF2B5EF4-FFF2-40B4-BE49-F238E27FC236}">
                <a16:creationId xmlns:a16="http://schemas.microsoft.com/office/drawing/2014/main" id="{162C5B24-678E-D064-806F-0C37C63B8BD3}"/>
              </a:ext>
            </a:extLst>
          </p:cNvPr>
          <p:cNvSpPr>
            <a:spLocks noGrp="1"/>
          </p:cNvSpPr>
          <p:nvPr>
            <p:ph type="ftr" sz="quarter" idx="11"/>
          </p:nvPr>
        </p:nvSpPr>
        <p:spPr/>
        <p:txBody>
          <a:bodyPr/>
          <a:lstStyle/>
          <a:p>
            <a:r>
              <a:rPr lang="en-US"/>
              <a:t>Closing Retrospective CSI &amp; Traffic 2.0 - November 2024</a:t>
            </a:r>
            <a:endParaRPr lang="en-CA"/>
          </a:p>
        </p:txBody>
      </p:sp>
      <p:sp>
        <p:nvSpPr>
          <p:cNvPr id="7" name="Slide Number Placeholder 6">
            <a:extLst>
              <a:ext uri="{FF2B5EF4-FFF2-40B4-BE49-F238E27FC236}">
                <a16:creationId xmlns:a16="http://schemas.microsoft.com/office/drawing/2014/main" id="{499FF7E8-16B8-0D1A-8AB7-C622F68554CC}"/>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9932170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93C95-7DDD-91BB-32C0-6C57D25791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B4D5D92A-A1F8-86A0-AA69-AAFDDC5FD8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B15D8320-99C6-F5B5-6613-327986A092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9B4CB3-C050-5852-822B-67C58B7F9539}"/>
              </a:ext>
            </a:extLst>
          </p:cNvPr>
          <p:cNvSpPr>
            <a:spLocks noGrp="1"/>
          </p:cNvSpPr>
          <p:nvPr>
            <p:ph type="dt" sz="half" idx="10"/>
          </p:nvPr>
        </p:nvSpPr>
        <p:spPr/>
        <p:txBody>
          <a:bodyPr/>
          <a:lstStyle/>
          <a:p>
            <a:fld id="{114A277B-37AE-4B75-BC16-86BBBA181547}" type="datetime1">
              <a:rPr lang="en-CA" smtClean="0"/>
              <a:t>2024-11-21</a:t>
            </a:fld>
            <a:endParaRPr lang="en-CA"/>
          </a:p>
        </p:txBody>
      </p:sp>
      <p:sp>
        <p:nvSpPr>
          <p:cNvPr id="6" name="Footer Placeholder 5">
            <a:extLst>
              <a:ext uri="{FF2B5EF4-FFF2-40B4-BE49-F238E27FC236}">
                <a16:creationId xmlns:a16="http://schemas.microsoft.com/office/drawing/2014/main" id="{68F0BF86-E804-A0ED-D738-462ACD5387E1}"/>
              </a:ext>
            </a:extLst>
          </p:cNvPr>
          <p:cNvSpPr>
            <a:spLocks noGrp="1"/>
          </p:cNvSpPr>
          <p:nvPr>
            <p:ph type="ftr" sz="quarter" idx="11"/>
          </p:nvPr>
        </p:nvSpPr>
        <p:spPr/>
        <p:txBody>
          <a:bodyPr/>
          <a:lstStyle/>
          <a:p>
            <a:r>
              <a:rPr lang="en-US"/>
              <a:t>Closing Retrospective CSI &amp; Traffic 2.0 - November 2024</a:t>
            </a:r>
            <a:endParaRPr lang="en-CA"/>
          </a:p>
        </p:txBody>
      </p:sp>
      <p:sp>
        <p:nvSpPr>
          <p:cNvPr id="7" name="Slide Number Placeholder 6">
            <a:extLst>
              <a:ext uri="{FF2B5EF4-FFF2-40B4-BE49-F238E27FC236}">
                <a16:creationId xmlns:a16="http://schemas.microsoft.com/office/drawing/2014/main" id="{D62692F8-9FB3-E9DE-E5D4-B802D8E85CB9}"/>
              </a:ext>
            </a:extLst>
          </p:cNvPr>
          <p:cNvSpPr>
            <a:spLocks noGrp="1"/>
          </p:cNvSpPr>
          <p:nvPr>
            <p:ph type="sldNum" sz="quarter" idx="12"/>
          </p:nvPr>
        </p:nvSpPr>
        <p:spPr/>
        <p:txBody>
          <a:bodyPr/>
          <a:lstStyle/>
          <a:p>
            <a:fld id="{9129B756-6F9D-4700-9BE4-F73BF214C505}" type="slidenum">
              <a:rPr lang="en-CA" smtClean="0"/>
              <a:t>‹#›</a:t>
            </a:fld>
            <a:endParaRPr lang="en-CA"/>
          </a:p>
        </p:txBody>
      </p:sp>
    </p:spTree>
    <p:extLst>
      <p:ext uri="{BB962C8B-B14F-4D97-AF65-F5344CB8AC3E}">
        <p14:creationId xmlns:p14="http://schemas.microsoft.com/office/powerpoint/2010/main" val="1939013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49F28EB-0F3C-5F02-80A4-4282031AEF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AA28D45D-078F-1F7E-0782-2515A974D1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CEF57D7-EA78-5F32-74DB-6BF0521E65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837124-62BD-4D5C-BCEF-02C6B88CE76A}" type="datetime1">
              <a:rPr lang="en-CA" smtClean="0"/>
              <a:t>2024-11-21</a:t>
            </a:fld>
            <a:endParaRPr lang="en-CA"/>
          </a:p>
        </p:txBody>
      </p:sp>
      <p:sp>
        <p:nvSpPr>
          <p:cNvPr id="5" name="Footer Placeholder 4">
            <a:extLst>
              <a:ext uri="{FF2B5EF4-FFF2-40B4-BE49-F238E27FC236}">
                <a16:creationId xmlns:a16="http://schemas.microsoft.com/office/drawing/2014/main" id="{6DC6412F-C4F6-153F-F457-3BBCB54C5C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Closing Retrospective CSI &amp; Traffic 2.0 - November 2024</a:t>
            </a:r>
            <a:endParaRPr lang="en-CA"/>
          </a:p>
        </p:txBody>
      </p:sp>
      <p:sp>
        <p:nvSpPr>
          <p:cNvPr id="6" name="Slide Number Placeholder 5">
            <a:extLst>
              <a:ext uri="{FF2B5EF4-FFF2-40B4-BE49-F238E27FC236}">
                <a16:creationId xmlns:a16="http://schemas.microsoft.com/office/drawing/2014/main" id="{D1086C5D-7963-2CC2-57DD-ECBE000560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29B756-6F9D-4700-9BE4-F73BF214C505}" type="slidenum">
              <a:rPr lang="en-CA" smtClean="0"/>
              <a:t>‹#›</a:t>
            </a:fld>
            <a:endParaRPr lang="en-CA"/>
          </a:p>
        </p:txBody>
      </p:sp>
    </p:spTree>
    <p:extLst>
      <p:ext uri="{BB962C8B-B14F-4D97-AF65-F5344CB8AC3E}">
        <p14:creationId xmlns:p14="http://schemas.microsoft.com/office/powerpoint/2010/main" val="628100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stuconestogacon.sharepoint.com/:v:/s/VARLab/EQ8ZFD6CqStBlr3me7XYiv0BzyGzs6Rjy19oeO7qWMAhBA?e=jJrImS" TargetMode="External"/><Relationship Id="rId7" Type="http://schemas.openxmlformats.org/officeDocument/2006/relationships/image" Target="../media/image13.png"/><Relationship Id="rId2" Type="http://schemas.openxmlformats.org/officeDocument/2006/relationships/hyperlink" Target="https://stuconestogacon.sharepoint.com/:v:/s/VARLab/ERw6-rsVEuZArOXKYGD_NBYBPtcAnOREFLtstyfW0rkyeA?e=3Pw4If" TargetMode="Externa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6848AA-638A-AF7C-3D1D-F043D7AABA11}"/>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000" dirty="0"/>
              <a:t>Closing Retro</a:t>
            </a:r>
            <a:br>
              <a:rPr lang="en-US" sz="6600" dirty="0">
                <a:ea typeface="Calibri Light"/>
                <a:cs typeface="Calibri Light"/>
              </a:rPr>
            </a:br>
            <a:r>
              <a:rPr lang="en-US" sz="1000" dirty="0">
                <a:solidFill>
                  <a:schemeClr val="bg1"/>
                </a:solidFill>
                <a:ea typeface="Calibri Light"/>
                <a:cs typeface="Calibri Light"/>
              </a:rPr>
              <a:t>x</a:t>
            </a:r>
            <a:br>
              <a:rPr lang="en-US" sz="6600" dirty="0"/>
            </a:br>
            <a:r>
              <a:rPr lang="en-US" sz="6600" b="1" dirty="0"/>
              <a:t>CSI &amp; Traffic 2.0</a:t>
            </a:r>
            <a:endParaRPr lang="en-US" sz="6600" b="1" kern="1200" dirty="0">
              <a:latin typeface="+mj-lt"/>
              <a:ea typeface="Calibri Light"/>
              <a:cs typeface="Calibri Light"/>
            </a:endParaRPr>
          </a:p>
        </p:txBody>
      </p:sp>
      <p:sp>
        <p:nvSpPr>
          <p:cNvPr id="3" name="Subtitle 2">
            <a:extLst>
              <a:ext uri="{FF2B5EF4-FFF2-40B4-BE49-F238E27FC236}">
                <a16:creationId xmlns:a16="http://schemas.microsoft.com/office/drawing/2014/main" id="{4E575920-6289-040E-D9C7-5C7E254F5701}"/>
              </a:ext>
            </a:extLst>
          </p:cNvPr>
          <p:cNvSpPr>
            <a:spLocks noGrp="1"/>
          </p:cNvSpPr>
          <p:nvPr>
            <p:ph type="body" sz="half" idx="2"/>
          </p:nvPr>
        </p:nvSpPr>
        <p:spPr>
          <a:xfrm>
            <a:off x="638882" y="4631161"/>
            <a:ext cx="3571810" cy="1559327"/>
          </a:xfrm>
        </p:spPr>
        <p:txBody>
          <a:bodyPr vert="horz" lIns="91440" tIns="45720" rIns="91440" bIns="45720" rtlCol="0" anchor="t">
            <a:normAutofit/>
          </a:bodyPr>
          <a:lstStyle/>
          <a:p>
            <a:r>
              <a:rPr lang="en-US" sz="2400" dirty="0"/>
              <a:t>November 2024</a:t>
            </a:r>
            <a:endParaRPr lang="en-US" sz="2400" kern="1200" dirty="0">
              <a:solidFill>
                <a:schemeClr val="tx1"/>
              </a:solidFill>
              <a:latin typeface="+mn-lt"/>
              <a:ea typeface="+mn-ea"/>
              <a:cs typeface="+mn-cs"/>
            </a:endParaRPr>
          </a:p>
        </p:txBody>
      </p:sp>
      <p:sp>
        <p:nvSpPr>
          <p:cNvPr id="3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1B9861E8-A157-FD21-C1C5-849FE6582B09}"/>
              </a:ext>
            </a:extLst>
          </p:cNvPr>
          <p:cNvSpPr>
            <a:spLocks noGrp="1"/>
          </p:cNvSpPr>
          <p:nvPr>
            <p:ph type="sldNum" sz="quarter" idx="12"/>
          </p:nvPr>
        </p:nvSpPr>
        <p:spPr/>
        <p:txBody>
          <a:bodyPr/>
          <a:lstStyle/>
          <a:p>
            <a:fld id="{9129B756-6F9D-4700-9BE4-F73BF214C505}" type="slidenum">
              <a:rPr lang="en-CA" smtClean="0"/>
              <a:t>1</a:t>
            </a:fld>
            <a:endParaRPr lang="en-US"/>
          </a:p>
        </p:txBody>
      </p:sp>
      <p:sp>
        <p:nvSpPr>
          <p:cNvPr id="5" name="Footer Placeholder 4">
            <a:extLst>
              <a:ext uri="{FF2B5EF4-FFF2-40B4-BE49-F238E27FC236}">
                <a16:creationId xmlns:a16="http://schemas.microsoft.com/office/drawing/2014/main" id="{910E7423-F33F-A55B-2264-146B8161F596}"/>
              </a:ext>
            </a:extLst>
          </p:cNvPr>
          <p:cNvSpPr>
            <a:spLocks noGrp="1"/>
          </p:cNvSpPr>
          <p:nvPr>
            <p:ph type="ftr" sz="quarter" idx="11"/>
          </p:nvPr>
        </p:nvSpPr>
        <p:spPr/>
        <p:txBody>
          <a:bodyPr/>
          <a:lstStyle/>
          <a:p>
            <a:r>
              <a:rPr lang="en-US" dirty="0"/>
              <a:t>Closing Retrospective CSI &amp; Traffic 2.0 - November 2024</a:t>
            </a:r>
          </a:p>
        </p:txBody>
      </p:sp>
      <p:pic>
        <p:nvPicPr>
          <p:cNvPr id="10" name="Picture Placeholder 9" descr="A screenshot of a video game&#10;&#10;Description automatically generated">
            <a:extLst>
              <a:ext uri="{FF2B5EF4-FFF2-40B4-BE49-F238E27FC236}">
                <a16:creationId xmlns:a16="http://schemas.microsoft.com/office/drawing/2014/main" id="{04091B7F-33FD-A0A2-A557-55409AB60E40}"/>
              </a:ext>
            </a:extLst>
          </p:cNvPr>
          <p:cNvPicPr>
            <a:picLocks noGrp="1" noChangeAspect="1"/>
          </p:cNvPicPr>
          <p:nvPr>
            <p:ph type="pic" idx="1"/>
          </p:nvPr>
        </p:nvPicPr>
        <p:blipFill>
          <a:blip r:embed="rId3"/>
          <a:srcRect l="1946" r="1946"/>
          <a:stretch/>
        </p:blipFill>
        <p:spPr>
          <a:xfrm>
            <a:off x="5359400" y="1171575"/>
            <a:ext cx="5819775" cy="4505325"/>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Tree>
    <p:extLst>
      <p:ext uri="{BB962C8B-B14F-4D97-AF65-F5344CB8AC3E}">
        <p14:creationId xmlns:p14="http://schemas.microsoft.com/office/powerpoint/2010/main" val="3852781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63126A-B9A5-09B2-8907-EBC76930AD86}"/>
              </a:ext>
            </a:extLst>
          </p:cNvPr>
          <p:cNvSpPr>
            <a:spLocks noGrp="1"/>
          </p:cNvSpPr>
          <p:nvPr>
            <p:ph type="title"/>
          </p:nvPr>
        </p:nvSpPr>
        <p:spPr>
          <a:xfrm>
            <a:off x="630936" y="639520"/>
            <a:ext cx="3429000" cy="1719072"/>
          </a:xfrm>
        </p:spPr>
        <p:txBody>
          <a:bodyPr anchor="b">
            <a:normAutofit/>
          </a:bodyPr>
          <a:lstStyle/>
          <a:p>
            <a:r>
              <a:rPr lang="en-US" sz="5400" b="1" dirty="0"/>
              <a:t>Agenda</a:t>
            </a:r>
            <a:endParaRPr lang="en-CA" sz="5400" b="1">
              <a:ea typeface="Calibri Light"/>
              <a:cs typeface="Calibri Light"/>
            </a:endParaRPr>
          </a:p>
        </p:txBody>
      </p:sp>
      <p:sp>
        <p:nvSpPr>
          <p:cNvPr id="46"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0B4C20-6461-066C-01AF-4253260E197C}"/>
              </a:ext>
            </a:extLst>
          </p:cNvPr>
          <p:cNvSpPr>
            <a:spLocks noGrp="1"/>
          </p:cNvSpPr>
          <p:nvPr>
            <p:ph idx="1"/>
          </p:nvPr>
        </p:nvSpPr>
        <p:spPr>
          <a:xfrm>
            <a:off x="630936" y="2807208"/>
            <a:ext cx="3429000" cy="3410712"/>
          </a:xfrm>
        </p:spPr>
        <p:txBody>
          <a:bodyPr anchor="t">
            <a:normAutofit/>
          </a:bodyPr>
          <a:lstStyle/>
          <a:p>
            <a:r>
              <a:rPr lang="en-US" sz="2200" kern="100">
                <a:effectLst/>
                <a:latin typeface="Calibri"/>
                <a:ea typeface="Calibri"/>
                <a:cs typeface="Times New Roman"/>
              </a:rPr>
              <a:t>Recap</a:t>
            </a:r>
          </a:p>
          <a:p>
            <a:r>
              <a:rPr lang="en-US" sz="2200" kern="100">
                <a:latin typeface="Calibri"/>
                <a:ea typeface="Calibri"/>
                <a:cs typeface="Times New Roman"/>
              </a:rPr>
              <a:t>Successes</a:t>
            </a:r>
            <a:endParaRPr lang="en-US" sz="2200" kern="100">
              <a:effectLst/>
              <a:latin typeface="Calibri" panose="020F0502020204030204" pitchFamily="34" charset="0"/>
              <a:ea typeface="Calibri" panose="020F0502020204030204" pitchFamily="34" charset="0"/>
              <a:cs typeface="Times New Roman" panose="02020603050405020304" pitchFamily="18" charset="0"/>
            </a:endParaRPr>
          </a:p>
          <a:p>
            <a:r>
              <a:rPr lang="en-US" sz="2200" kern="100">
                <a:latin typeface="Calibri"/>
                <a:ea typeface="Calibri"/>
                <a:cs typeface="Times New Roman"/>
              </a:rPr>
              <a:t>Challenges</a:t>
            </a:r>
          </a:p>
          <a:p>
            <a:r>
              <a:rPr lang="en-US" sz="2200" kern="100">
                <a:latin typeface="Calibri"/>
                <a:ea typeface="Calibri"/>
                <a:cs typeface="Times New Roman"/>
              </a:rPr>
              <a:t>Next Steps</a:t>
            </a:r>
            <a:endParaRPr lang="en-US" sz="2200" kern="100">
              <a:effectLst/>
              <a:latin typeface="Calibri"/>
              <a:ea typeface="Calibri"/>
              <a:cs typeface="Times New Roman" panose="02020603050405020304" pitchFamily="18" charset="0"/>
            </a:endParaRPr>
          </a:p>
          <a:p>
            <a:r>
              <a:rPr lang="en-US" sz="2200" kern="100">
                <a:effectLst/>
                <a:latin typeface="Calibri"/>
                <a:ea typeface="Calibri"/>
                <a:cs typeface="Times New Roman"/>
              </a:rPr>
              <a:t>Wrap-Up</a:t>
            </a:r>
            <a:endParaRPr lang="en-CA" sz="2200">
              <a:latin typeface="Calibri"/>
              <a:ea typeface="Calibri"/>
              <a:cs typeface="Times New Roman"/>
            </a:endParaRPr>
          </a:p>
        </p:txBody>
      </p:sp>
      <p:sp>
        <p:nvSpPr>
          <p:cNvPr id="5" name="Slide Number Placeholder 4">
            <a:extLst>
              <a:ext uri="{FF2B5EF4-FFF2-40B4-BE49-F238E27FC236}">
                <a16:creationId xmlns:a16="http://schemas.microsoft.com/office/drawing/2014/main" id="{33F2A384-36BB-7F91-A6C2-8BE489649E4F}"/>
              </a:ext>
            </a:extLst>
          </p:cNvPr>
          <p:cNvSpPr>
            <a:spLocks noGrp="1"/>
          </p:cNvSpPr>
          <p:nvPr>
            <p:ph type="sldNum" sz="quarter" idx="12"/>
          </p:nvPr>
        </p:nvSpPr>
        <p:spPr/>
        <p:txBody>
          <a:bodyPr/>
          <a:lstStyle/>
          <a:p>
            <a:fld id="{9129B756-6F9D-4700-9BE4-F73BF214C505}" type="slidenum">
              <a:rPr lang="en-CA" smtClean="0"/>
              <a:t>2</a:t>
            </a:fld>
            <a:endParaRPr lang="en-US"/>
          </a:p>
        </p:txBody>
      </p:sp>
      <p:sp>
        <p:nvSpPr>
          <p:cNvPr id="4" name="Footer Placeholder 3">
            <a:extLst>
              <a:ext uri="{FF2B5EF4-FFF2-40B4-BE49-F238E27FC236}">
                <a16:creationId xmlns:a16="http://schemas.microsoft.com/office/drawing/2014/main" id="{2439C29B-FDA4-910F-4AD5-A17546087545}"/>
              </a:ext>
            </a:extLst>
          </p:cNvPr>
          <p:cNvSpPr>
            <a:spLocks noGrp="1"/>
          </p:cNvSpPr>
          <p:nvPr>
            <p:ph type="ftr" sz="quarter" idx="11"/>
          </p:nvPr>
        </p:nvSpPr>
        <p:spPr/>
        <p:txBody>
          <a:bodyPr/>
          <a:lstStyle/>
          <a:p>
            <a:r>
              <a:rPr lang="en-US"/>
              <a:t>Closing Retrospective CSI &amp; Traffic 2.0 - November 2024</a:t>
            </a:r>
          </a:p>
        </p:txBody>
      </p:sp>
      <p:pic>
        <p:nvPicPr>
          <p:cNvPr id="7" name="Picture 6" descr="A screenshot of a video game&#10;&#10;Description automatically generated">
            <a:extLst>
              <a:ext uri="{FF2B5EF4-FFF2-40B4-BE49-F238E27FC236}">
                <a16:creationId xmlns:a16="http://schemas.microsoft.com/office/drawing/2014/main" id="{2B63350A-A877-1C66-A805-74420D5A930C}"/>
              </a:ext>
            </a:extLst>
          </p:cNvPr>
          <p:cNvPicPr>
            <a:picLocks noChangeAspect="1"/>
          </p:cNvPicPr>
          <p:nvPr/>
        </p:nvPicPr>
        <p:blipFill>
          <a:blip r:embed="rId3"/>
          <a:stretch>
            <a:fillRect/>
          </a:stretch>
        </p:blipFill>
        <p:spPr>
          <a:xfrm>
            <a:off x="4650205" y="1290137"/>
            <a:ext cx="6916875" cy="4117307"/>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Tree>
    <p:extLst>
      <p:ext uri="{BB962C8B-B14F-4D97-AF65-F5344CB8AC3E}">
        <p14:creationId xmlns:p14="http://schemas.microsoft.com/office/powerpoint/2010/main" val="687583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DFE1E9-455A-08F9-F36F-94AEE2C55D2A}"/>
              </a:ext>
            </a:extLst>
          </p:cNvPr>
          <p:cNvSpPr>
            <a:spLocks noGrp="1"/>
          </p:cNvSpPr>
          <p:nvPr>
            <p:ph type="title"/>
          </p:nvPr>
        </p:nvSpPr>
        <p:spPr>
          <a:xfrm>
            <a:off x="572493" y="238539"/>
            <a:ext cx="11047013" cy="1434415"/>
          </a:xfrm>
        </p:spPr>
        <p:txBody>
          <a:bodyPr anchor="b">
            <a:normAutofit/>
          </a:bodyPr>
          <a:lstStyle/>
          <a:p>
            <a:r>
              <a:rPr lang="en-US" sz="5400" b="1" dirty="0"/>
              <a:t>Recap  - CSI 2.0</a:t>
            </a:r>
            <a:endParaRPr lang="en-CA" sz="5400" b="1" dirty="0">
              <a:ea typeface="Calibri Light"/>
              <a:cs typeface="Calibri Light"/>
            </a:endParaRPr>
          </a:p>
        </p:txBody>
      </p:sp>
      <p:sp>
        <p:nvSpPr>
          <p:cNvPr id="28"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0F0D91-BD58-C485-2AB3-A570C1F4752A}"/>
              </a:ext>
            </a:extLst>
          </p:cNvPr>
          <p:cNvSpPr>
            <a:spLocks noGrp="1"/>
          </p:cNvSpPr>
          <p:nvPr>
            <p:ph idx="1"/>
          </p:nvPr>
        </p:nvSpPr>
        <p:spPr>
          <a:xfrm>
            <a:off x="6029905" y="2071316"/>
            <a:ext cx="5541977" cy="4114800"/>
          </a:xfrm>
        </p:spPr>
        <p:txBody>
          <a:bodyPr vert="horz" lIns="91440" tIns="45720" rIns="91440" bIns="45720" rtlCol="0" anchor="t">
            <a:noAutofit/>
          </a:bodyPr>
          <a:lstStyle/>
          <a:p>
            <a:pPr marL="0" indent="0" algn="ctr">
              <a:buNone/>
            </a:pPr>
            <a:r>
              <a:rPr lang="en-CA" sz="1700" b="1" dirty="0">
                <a:solidFill>
                  <a:srgbClr val="000000"/>
                </a:solidFill>
                <a:ea typeface="+mn-lt"/>
                <a:cs typeface="+mn-lt"/>
              </a:rPr>
              <a:t>COMMUNITY SERVICES </a:t>
            </a:r>
            <a:r>
              <a:rPr lang="en-US" sz="1700" b="1" dirty="0">
                <a:solidFill>
                  <a:srgbClr val="000000"/>
                </a:solidFill>
                <a:highlight>
                  <a:srgbClr val="FFFFFF"/>
                </a:highlight>
                <a:ea typeface="+mn-lt"/>
                <a:cs typeface="+mn-lt"/>
              </a:rPr>
              <a:t>–</a:t>
            </a:r>
            <a:r>
              <a:rPr lang="en-CA" sz="1700" b="1" dirty="0">
                <a:solidFill>
                  <a:srgbClr val="000000"/>
                </a:solidFill>
                <a:ea typeface="+mn-lt"/>
                <a:cs typeface="+mn-lt"/>
              </a:rPr>
              <a:t> POLICE FOUNDATIONS</a:t>
            </a:r>
            <a:endParaRPr lang="en-US" sz="1700" dirty="0">
              <a:cs typeface="Calibri"/>
            </a:endParaRPr>
          </a:p>
          <a:p>
            <a:pPr marL="0" indent="0">
              <a:buNone/>
            </a:pPr>
            <a:r>
              <a:rPr lang="en-CA" sz="1700" b="1" dirty="0">
                <a:solidFill>
                  <a:schemeClr val="accent2"/>
                </a:solidFill>
              </a:rPr>
              <a:t>Type of Solution:</a:t>
            </a:r>
            <a:endParaRPr lang="en-CA" sz="1700" b="1">
              <a:solidFill>
                <a:schemeClr val="accent2"/>
              </a:solidFill>
              <a:ea typeface="Calibri" panose="020F0502020204030204"/>
              <a:cs typeface="Calibri" panose="020F0502020204030204"/>
            </a:endParaRPr>
          </a:p>
          <a:p>
            <a:r>
              <a:rPr lang="en-US" sz="1700" dirty="0">
                <a:highlight>
                  <a:srgbClr val="FFFFFF"/>
                </a:highlight>
              </a:rPr>
              <a:t>Procedural – Professional (Flatscreen)</a:t>
            </a:r>
            <a:endParaRPr lang="en-US" sz="1700" dirty="0">
              <a:highlight>
                <a:srgbClr val="FFFFFF"/>
              </a:highlight>
              <a:cs typeface="Calibri"/>
            </a:endParaRPr>
          </a:p>
          <a:p>
            <a:pPr algn="just"/>
            <a:r>
              <a:rPr lang="en-US" sz="1700" dirty="0">
                <a:highlight>
                  <a:srgbClr val="FFFFFF"/>
                </a:highlight>
              </a:rPr>
              <a:t>Students investigate a randomized series of scenarios with criminal actions at a diner and decide which criminal charges are appropriate. They collect and ‘bag’ evidence, write up the report and identify the appropriate charges. New features in this version include additional evidence and more randomized crime scenes, interviewing witnesses and taking statements.</a:t>
            </a:r>
            <a:endParaRPr lang="en-US" sz="1700">
              <a:highlight>
                <a:srgbClr val="FFFFFF"/>
              </a:highlight>
              <a:cs typeface="Calibri"/>
            </a:endParaRPr>
          </a:p>
          <a:p>
            <a:pPr>
              <a:buFont typeface="Arial" panose="020B0604020202020204" pitchFamily="34" charset="0"/>
              <a:buChar char="•"/>
            </a:pPr>
            <a:endParaRPr lang="en-US" sz="1700" b="0" i="0" dirty="0">
              <a:solidFill>
                <a:srgbClr val="FF0000"/>
              </a:solidFill>
              <a:effectLst/>
              <a:highlight>
                <a:srgbClr val="FFFFFF"/>
              </a:highlight>
              <a:ea typeface="Calibri"/>
              <a:cs typeface="Calibri"/>
            </a:endParaRPr>
          </a:p>
          <a:p>
            <a:pPr marL="0" indent="0">
              <a:buNone/>
            </a:pPr>
            <a:r>
              <a:rPr lang="en-CA" sz="1700" b="1" dirty="0">
                <a:solidFill>
                  <a:schemeClr val="accent2"/>
                </a:solidFill>
              </a:rPr>
              <a:t>Description of Modules:</a:t>
            </a:r>
            <a:endParaRPr lang="en-CA" sz="1700" b="1">
              <a:solidFill>
                <a:schemeClr val="accent2"/>
              </a:solidFill>
              <a:ea typeface="Calibri"/>
              <a:cs typeface="Calibri"/>
            </a:endParaRPr>
          </a:p>
          <a:p>
            <a:r>
              <a:rPr lang="en-CA" sz="1700" b="1" dirty="0">
                <a:highlight>
                  <a:srgbClr val="FFFFFF"/>
                </a:highlight>
                <a:cs typeface="Calibri"/>
              </a:rPr>
              <a:t>Practice Mode </a:t>
            </a:r>
            <a:r>
              <a:rPr lang="en-CA" sz="1700" dirty="0">
                <a:highlight>
                  <a:srgbClr val="FFFFFF"/>
                </a:highlight>
                <a:cs typeface="Calibri"/>
              </a:rPr>
              <a:t>–</a:t>
            </a:r>
            <a:r>
              <a:rPr lang="en-CA" sz="1700" b="1" dirty="0">
                <a:highlight>
                  <a:srgbClr val="FFFFFF"/>
                </a:highlight>
                <a:cs typeface="Calibri"/>
              </a:rPr>
              <a:t> </a:t>
            </a:r>
            <a:r>
              <a:rPr lang="en-CA" sz="1700" dirty="0">
                <a:highlight>
                  <a:srgbClr val="FFFFFF"/>
                </a:highlight>
                <a:cs typeface="Calibri"/>
              </a:rPr>
              <a:t>3 scenario selection options</a:t>
            </a:r>
          </a:p>
          <a:p>
            <a:r>
              <a:rPr lang="en-CA" sz="1700" b="1" dirty="0">
                <a:highlight>
                  <a:srgbClr val="FFFFFF"/>
                </a:highlight>
                <a:cs typeface="Calibri"/>
              </a:rPr>
              <a:t>Hard Mode </a:t>
            </a:r>
            <a:r>
              <a:rPr lang="en-CA" sz="1700" dirty="0">
                <a:highlight>
                  <a:srgbClr val="FFFFFF"/>
                </a:highlight>
                <a:cs typeface="Calibri"/>
              </a:rPr>
              <a:t>–</a:t>
            </a:r>
            <a:r>
              <a:rPr lang="en-CA" sz="1700" b="1" dirty="0">
                <a:highlight>
                  <a:srgbClr val="FFFFFF"/>
                </a:highlight>
                <a:cs typeface="Calibri"/>
              </a:rPr>
              <a:t> </a:t>
            </a:r>
            <a:r>
              <a:rPr lang="en-CA" sz="1700" dirty="0">
                <a:highlight>
                  <a:srgbClr val="FFFFFF"/>
                </a:highlight>
                <a:cs typeface="Calibri"/>
              </a:rPr>
              <a:t>4 scenario selection options</a:t>
            </a:r>
            <a:endParaRPr lang="en-CA" sz="1700">
              <a:cs typeface="Calibri"/>
            </a:endParaRPr>
          </a:p>
        </p:txBody>
      </p:sp>
      <p:sp>
        <p:nvSpPr>
          <p:cNvPr id="6" name="Slide Number Placeholder 5">
            <a:extLst>
              <a:ext uri="{FF2B5EF4-FFF2-40B4-BE49-F238E27FC236}">
                <a16:creationId xmlns:a16="http://schemas.microsoft.com/office/drawing/2014/main" id="{852BEBC5-6632-0A49-4C29-42E9B41F9340}"/>
              </a:ext>
            </a:extLst>
          </p:cNvPr>
          <p:cNvSpPr>
            <a:spLocks noGrp="1"/>
          </p:cNvSpPr>
          <p:nvPr>
            <p:ph type="sldNum" sz="quarter" idx="12"/>
          </p:nvPr>
        </p:nvSpPr>
        <p:spPr/>
        <p:txBody>
          <a:bodyPr/>
          <a:lstStyle/>
          <a:p>
            <a:fld id="{9129B756-6F9D-4700-9BE4-F73BF214C505}" type="slidenum">
              <a:rPr lang="en-CA" smtClean="0"/>
              <a:t>3</a:t>
            </a:fld>
            <a:endParaRPr lang="en-US"/>
          </a:p>
        </p:txBody>
      </p:sp>
      <p:sp>
        <p:nvSpPr>
          <p:cNvPr id="5" name="Footer Placeholder 4">
            <a:extLst>
              <a:ext uri="{FF2B5EF4-FFF2-40B4-BE49-F238E27FC236}">
                <a16:creationId xmlns:a16="http://schemas.microsoft.com/office/drawing/2014/main" id="{079C1494-ACC6-F4A2-07EE-CA824A589B55}"/>
              </a:ext>
            </a:extLst>
          </p:cNvPr>
          <p:cNvSpPr>
            <a:spLocks noGrp="1"/>
          </p:cNvSpPr>
          <p:nvPr>
            <p:ph type="ftr" sz="quarter" idx="11"/>
          </p:nvPr>
        </p:nvSpPr>
        <p:spPr/>
        <p:txBody>
          <a:bodyPr/>
          <a:lstStyle/>
          <a:p>
            <a:r>
              <a:rPr lang="en-US" dirty="0"/>
              <a:t>Closing Retrospective CSI &amp; Traffic 2.0 - November 2024</a:t>
            </a:r>
          </a:p>
        </p:txBody>
      </p:sp>
      <p:pic>
        <p:nvPicPr>
          <p:cNvPr id="9" name="Picture 8" descr="A screenshot of a video game&#10;&#10;Description automatically generated">
            <a:extLst>
              <a:ext uri="{FF2B5EF4-FFF2-40B4-BE49-F238E27FC236}">
                <a16:creationId xmlns:a16="http://schemas.microsoft.com/office/drawing/2014/main" id="{A41ECAE9-A486-7387-7AA3-F0CF42B544E2}"/>
              </a:ext>
            </a:extLst>
          </p:cNvPr>
          <p:cNvPicPr>
            <a:picLocks noChangeAspect="1"/>
          </p:cNvPicPr>
          <p:nvPr/>
        </p:nvPicPr>
        <p:blipFill>
          <a:blip r:embed="rId3"/>
          <a:stretch>
            <a:fillRect/>
          </a:stretch>
        </p:blipFill>
        <p:spPr>
          <a:xfrm>
            <a:off x="576263" y="2286000"/>
            <a:ext cx="5303520" cy="367665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Tree>
    <p:extLst>
      <p:ext uri="{BB962C8B-B14F-4D97-AF65-F5344CB8AC3E}">
        <p14:creationId xmlns:p14="http://schemas.microsoft.com/office/powerpoint/2010/main" val="416659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DFE1E9-455A-08F9-F36F-94AEE2C55D2A}"/>
              </a:ext>
            </a:extLst>
          </p:cNvPr>
          <p:cNvSpPr>
            <a:spLocks noGrp="1"/>
          </p:cNvSpPr>
          <p:nvPr>
            <p:ph type="title"/>
          </p:nvPr>
        </p:nvSpPr>
        <p:spPr>
          <a:xfrm>
            <a:off x="572493" y="238539"/>
            <a:ext cx="11047013" cy="1434415"/>
          </a:xfrm>
        </p:spPr>
        <p:txBody>
          <a:bodyPr anchor="b">
            <a:normAutofit/>
          </a:bodyPr>
          <a:lstStyle/>
          <a:p>
            <a:r>
              <a:rPr lang="en-US" sz="5400" b="1" dirty="0"/>
              <a:t>Recap  - Traffic 2.0</a:t>
            </a:r>
            <a:endParaRPr lang="en-CA" sz="5400" b="1" dirty="0">
              <a:ea typeface="Calibri Light"/>
              <a:cs typeface="Calibri Light"/>
            </a:endParaRPr>
          </a:p>
        </p:txBody>
      </p:sp>
      <p:sp>
        <p:nvSpPr>
          <p:cNvPr id="3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0F0D91-BD58-C485-2AB3-A570C1F4752A}"/>
              </a:ext>
            </a:extLst>
          </p:cNvPr>
          <p:cNvSpPr>
            <a:spLocks noGrp="1"/>
          </p:cNvSpPr>
          <p:nvPr>
            <p:ph idx="1"/>
          </p:nvPr>
        </p:nvSpPr>
        <p:spPr>
          <a:xfrm>
            <a:off x="572493" y="2071316"/>
            <a:ext cx="6713552" cy="4119172"/>
          </a:xfrm>
        </p:spPr>
        <p:txBody>
          <a:bodyPr vert="horz" lIns="91440" tIns="45720" rIns="91440" bIns="45720" rtlCol="0" anchor="t">
            <a:noAutofit/>
          </a:bodyPr>
          <a:lstStyle/>
          <a:p>
            <a:pPr marL="0" indent="0" algn="ctr">
              <a:buNone/>
            </a:pPr>
            <a:r>
              <a:rPr lang="en-CA" sz="1400" b="1" dirty="0">
                <a:ea typeface="+mn-lt"/>
                <a:cs typeface="+mn-lt"/>
              </a:rPr>
              <a:t>COMMUNITY SERVICES </a:t>
            </a:r>
            <a:r>
              <a:rPr lang="en-US" sz="1400" b="1" dirty="0">
                <a:highlight>
                  <a:srgbClr val="FFFFFF"/>
                </a:highlight>
                <a:ea typeface="+mn-lt"/>
                <a:cs typeface="+mn-lt"/>
              </a:rPr>
              <a:t>–</a:t>
            </a:r>
            <a:r>
              <a:rPr lang="en-CA" sz="1400" b="1" dirty="0">
                <a:ea typeface="+mn-lt"/>
                <a:cs typeface="+mn-lt"/>
              </a:rPr>
              <a:t> POLICE FOUNDATIONS</a:t>
            </a:r>
            <a:endParaRPr lang="en-US" sz="1400" dirty="0">
              <a:cs typeface="Calibri"/>
            </a:endParaRPr>
          </a:p>
          <a:p>
            <a:pPr marL="0" indent="0">
              <a:buNone/>
            </a:pPr>
            <a:r>
              <a:rPr lang="en-CA" sz="1400" b="1" dirty="0">
                <a:solidFill>
                  <a:schemeClr val="accent2"/>
                </a:solidFill>
              </a:rPr>
              <a:t>Type of Solution:</a:t>
            </a:r>
          </a:p>
          <a:p>
            <a:r>
              <a:rPr lang="en-US" sz="1400" dirty="0">
                <a:highlight>
                  <a:srgbClr val="FFFFFF"/>
                </a:highlight>
              </a:rPr>
              <a:t>Procedural – Professional (Flatscreen)</a:t>
            </a:r>
            <a:endParaRPr lang="en-US" sz="1400" dirty="0">
              <a:highlight>
                <a:srgbClr val="FFFFFF"/>
              </a:highlight>
              <a:cs typeface="Calibri"/>
            </a:endParaRPr>
          </a:p>
          <a:p>
            <a:pPr algn="just"/>
            <a:r>
              <a:rPr lang="en-US" sz="1400" dirty="0">
                <a:highlight>
                  <a:srgbClr val="FFFFFF"/>
                </a:highlight>
              </a:rPr>
              <a:t>Students have the opportunity to apply procedures for investigating a car crash and conducting an analysis on the crash scene to determine what charges (if any) should be laid against the driver(s) involved according to their knowledge and understanding of the Ontario Highway Traffic Act. This version adds environments, weather scenarios, avatar characters to interact with and take statements from, new models of cars, additional possible traffic violations to consider and enhanced measurement capacities.</a:t>
            </a:r>
            <a:endParaRPr lang="en-US" sz="1400" dirty="0">
              <a:highlight>
                <a:srgbClr val="FFFFFF"/>
              </a:highlight>
              <a:cs typeface="Calibri"/>
            </a:endParaRPr>
          </a:p>
          <a:p>
            <a:pPr>
              <a:buFont typeface="Arial" panose="020B0604020202020204" pitchFamily="34" charset="0"/>
              <a:buChar char="•"/>
            </a:pPr>
            <a:endParaRPr lang="en-US" sz="1400" b="1">
              <a:solidFill>
                <a:schemeClr val="accent2"/>
              </a:solidFill>
            </a:endParaRPr>
          </a:p>
          <a:p>
            <a:pPr marL="0" indent="0">
              <a:buNone/>
            </a:pPr>
            <a:r>
              <a:rPr lang="en-CA" sz="1400" b="1" dirty="0">
                <a:solidFill>
                  <a:schemeClr val="accent2"/>
                </a:solidFill>
              </a:rPr>
              <a:t>Description of Modules:</a:t>
            </a:r>
          </a:p>
          <a:p>
            <a:r>
              <a:rPr lang="en-CA" sz="1400" b="1" dirty="0">
                <a:highlight>
                  <a:srgbClr val="FFFFFF"/>
                </a:highlight>
                <a:cs typeface="Calibri"/>
              </a:rPr>
              <a:t>Tutorial Mode </a:t>
            </a:r>
            <a:endParaRPr lang="en-CA" sz="1400" dirty="0">
              <a:highlight>
                <a:srgbClr val="FFFFFF"/>
              </a:highlight>
              <a:cs typeface="Calibri"/>
            </a:endParaRPr>
          </a:p>
          <a:p>
            <a:r>
              <a:rPr lang="en-CA" sz="1400" b="1" dirty="0">
                <a:highlight>
                  <a:srgbClr val="FFFFFF"/>
                </a:highlight>
                <a:cs typeface="Calibri"/>
              </a:rPr>
              <a:t>Normal Mode </a:t>
            </a:r>
            <a:r>
              <a:rPr lang="en-CA" sz="1400" dirty="0">
                <a:highlight>
                  <a:srgbClr val="FFFFFF"/>
                </a:highlight>
                <a:cs typeface="Calibri"/>
              </a:rPr>
              <a:t>–</a:t>
            </a:r>
            <a:r>
              <a:rPr lang="en-CA" sz="1400" b="1" dirty="0">
                <a:cs typeface="Calibri"/>
              </a:rPr>
              <a:t> </a:t>
            </a:r>
            <a:r>
              <a:rPr lang="en-CA" sz="1400" dirty="0">
                <a:solidFill>
                  <a:srgbClr val="000000"/>
                </a:solidFill>
                <a:cs typeface="Calibri"/>
              </a:rPr>
              <a:t>3</a:t>
            </a:r>
            <a:r>
              <a:rPr lang="en-CA" sz="1400" dirty="0">
                <a:solidFill>
                  <a:srgbClr val="FF0000"/>
                </a:solidFill>
                <a:highlight>
                  <a:srgbClr val="FFFFFF"/>
                </a:highlight>
                <a:cs typeface="Calibri"/>
              </a:rPr>
              <a:t> </a:t>
            </a:r>
            <a:r>
              <a:rPr lang="en-CA" sz="1400" dirty="0">
                <a:highlight>
                  <a:srgbClr val="FFFFFF"/>
                </a:highlight>
                <a:cs typeface="Calibri"/>
              </a:rPr>
              <a:t>scenario selection options (Randomized)</a:t>
            </a:r>
          </a:p>
          <a:p>
            <a:r>
              <a:rPr lang="en-CA" sz="1400" b="1" dirty="0">
                <a:highlight>
                  <a:srgbClr val="FFFFFF"/>
                </a:highlight>
                <a:cs typeface="Calibri"/>
              </a:rPr>
              <a:t>Hard Mode </a:t>
            </a:r>
            <a:r>
              <a:rPr lang="en-CA" sz="1400" dirty="0">
                <a:highlight>
                  <a:srgbClr val="FFFFFF"/>
                </a:highlight>
                <a:cs typeface="Calibri"/>
              </a:rPr>
              <a:t>–</a:t>
            </a:r>
            <a:r>
              <a:rPr lang="en-CA" sz="1400" b="1" dirty="0">
                <a:highlight>
                  <a:srgbClr val="FFFFFF"/>
                </a:highlight>
                <a:cs typeface="Calibri"/>
              </a:rPr>
              <a:t> </a:t>
            </a:r>
            <a:r>
              <a:rPr lang="en-CA" sz="1400" dirty="0">
                <a:solidFill>
                  <a:srgbClr val="000000"/>
                </a:solidFill>
                <a:highlight>
                  <a:srgbClr val="FFFFFF"/>
                </a:highlight>
                <a:cs typeface="Calibri"/>
              </a:rPr>
              <a:t>2</a:t>
            </a:r>
            <a:r>
              <a:rPr lang="en-CA" sz="1400" dirty="0">
                <a:solidFill>
                  <a:srgbClr val="FF0000"/>
                </a:solidFill>
                <a:highlight>
                  <a:srgbClr val="FFFFFF"/>
                </a:highlight>
                <a:cs typeface="Calibri"/>
              </a:rPr>
              <a:t> </a:t>
            </a:r>
            <a:r>
              <a:rPr lang="en-CA" sz="1400" dirty="0">
                <a:highlight>
                  <a:srgbClr val="FFFFFF"/>
                </a:highlight>
                <a:cs typeface="Calibri"/>
              </a:rPr>
              <a:t>scenario selection options (Randomized)</a:t>
            </a:r>
          </a:p>
          <a:p>
            <a:r>
              <a:rPr lang="en-CA" sz="1400" b="1" dirty="0">
                <a:highlight>
                  <a:srgbClr val="FFFFFF"/>
                </a:highlight>
                <a:cs typeface="Calibri"/>
              </a:rPr>
              <a:t>Highway Mode </a:t>
            </a:r>
            <a:r>
              <a:rPr lang="en-CA" sz="1400" dirty="0">
                <a:highlight>
                  <a:srgbClr val="FFFFFF"/>
                </a:highlight>
                <a:cs typeface="Calibri"/>
              </a:rPr>
              <a:t>–</a:t>
            </a:r>
            <a:r>
              <a:rPr lang="en-CA" sz="1400" b="1" dirty="0">
                <a:highlight>
                  <a:srgbClr val="FFFFFF"/>
                </a:highlight>
                <a:cs typeface="Calibri"/>
              </a:rPr>
              <a:t> </a:t>
            </a:r>
            <a:r>
              <a:rPr lang="en-CA" sz="1400" dirty="0">
                <a:solidFill>
                  <a:srgbClr val="000000"/>
                </a:solidFill>
                <a:cs typeface="Calibri"/>
              </a:rPr>
              <a:t>3</a:t>
            </a:r>
            <a:r>
              <a:rPr lang="en-CA" sz="1400" dirty="0">
                <a:solidFill>
                  <a:srgbClr val="FF0000"/>
                </a:solidFill>
                <a:highlight>
                  <a:srgbClr val="FFFFFF"/>
                </a:highlight>
                <a:cs typeface="Calibri"/>
              </a:rPr>
              <a:t> </a:t>
            </a:r>
            <a:r>
              <a:rPr lang="en-CA" sz="1400" dirty="0">
                <a:highlight>
                  <a:srgbClr val="FFFFFF"/>
                </a:highlight>
                <a:cs typeface="Calibri"/>
              </a:rPr>
              <a:t>scenario selection options (Randomized)</a:t>
            </a:r>
          </a:p>
        </p:txBody>
      </p:sp>
      <p:sp>
        <p:nvSpPr>
          <p:cNvPr id="5" name="Footer Placeholder 4">
            <a:extLst>
              <a:ext uri="{FF2B5EF4-FFF2-40B4-BE49-F238E27FC236}">
                <a16:creationId xmlns:a16="http://schemas.microsoft.com/office/drawing/2014/main" id="{079C1494-ACC6-F4A2-07EE-CA824A589B55}"/>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a:t>Closing Retrospective CSI &amp; Traffic 2.0 - November 2024</a:t>
            </a:r>
          </a:p>
        </p:txBody>
      </p:sp>
      <p:sp>
        <p:nvSpPr>
          <p:cNvPr id="6" name="Slide Number Placeholder 5">
            <a:extLst>
              <a:ext uri="{FF2B5EF4-FFF2-40B4-BE49-F238E27FC236}">
                <a16:creationId xmlns:a16="http://schemas.microsoft.com/office/drawing/2014/main" id="{852BEBC5-6632-0A49-4C29-42E9B41F9340}"/>
              </a:ext>
            </a:extLst>
          </p:cNvPr>
          <p:cNvSpPr>
            <a:spLocks noGrp="1"/>
          </p:cNvSpPr>
          <p:nvPr>
            <p:ph type="sldNum" sz="quarter" idx="12"/>
          </p:nvPr>
        </p:nvSpPr>
        <p:spPr>
          <a:xfrm>
            <a:off x="8610600" y="6356350"/>
            <a:ext cx="2743200" cy="365125"/>
          </a:xfrm>
        </p:spPr>
        <p:txBody>
          <a:bodyPr>
            <a:normAutofit/>
          </a:bodyPr>
          <a:lstStyle/>
          <a:p>
            <a:pPr>
              <a:spcAft>
                <a:spcPts val="600"/>
              </a:spcAft>
            </a:pPr>
            <a:fld id="{9129B756-6F9D-4700-9BE4-F73BF214C505}" type="slidenum">
              <a:rPr lang="en-CA" smtClean="0"/>
              <a:pPr>
                <a:spcAft>
                  <a:spcPts val="600"/>
                </a:spcAft>
              </a:pPr>
              <a:t>4</a:t>
            </a:fld>
            <a:endParaRPr lang="en-US"/>
          </a:p>
        </p:txBody>
      </p:sp>
      <p:pic>
        <p:nvPicPr>
          <p:cNvPr id="11" name="Picture 10" descr="A screenshot of a phone&#10;&#10;Description automatically generated">
            <a:extLst>
              <a:ext uri="{FF2B5EF4-FFF2-40B4-BE49-F238E27FC236}">
                <a16:creationId xmlns:a16="http://schemas.microsoft.com/office/drawing/2014/main" id="{D55A36CB-0FD0-D937-239E-FDD9947B1A4A}"/>
              </a:ext>
            </a:extLst>
          </p:cNvPr>
          <p:cNvPicPr>
            <a:picLocks noChangeAspect="1"/>
          </p:cNvPicPr>
          <p:nvPr/>
        </p:nvPicPr>
        <p:blipFill>
          <a:blip r:embed="rId3"/>
          <a:stretch>
            <a:fillRect/>
          </a:stretch>
        </p:blipFill>
        <p:spPr>
          <a:xfrm>
            <a:off x="7497511" y="1822701"/>
            <a:ext cx="3854450" cy="4602915"/>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ln>
            <a:solidFill>
              <a:schemeClr val="tx1"/>
            </a:solidFill>
          </a:ln>
        </p:spPr>
      </p:pic>
      <p:pic>
        <p:nvPicPr>
          <p:cNvPr id="12" name="Picture 11" descr="A person wearing glasses and a white shirt&#10;&#10;Description automatically generated">
            <a:extLst>
              <a:ext uri="{FF2B5EF4-FFF2-40B4-BE49-F238E27FC236}">
                <a16:creationId xmlns:a16="http://schemas.microsoft.com/office/drawing/2014/main" id="{D69C7383-B799-62F7-205A-ECEF5A178A77}"/>
              </a:ext>
            </a:extLst>
          </p:cNvPr>
          <p:cNvPicPr>
            <a:picLocks noChangeAspect="1"/>
          </p:cNvPicPr>
          <p:nvPr/>
        </p:nvPicPr>
        <p:blipFill>
          <a:blip r:embed="rId4"/>
          <a:stretch>
            <a:fillRect/>
          </a:stretch>
        </p:blipFill>
        <p:spPr>
          <a:xfrm>
            <a:off x="9989218" y="4049211"/>
            <a:ext cx="1843004" cy="2317918"/>
          </a:xfrm>
          <a:prstGeom prst="ellipse">
            <a:avLst/>
          </a:prstGeom>
        </p:spPr>
      </p:pic>
    </p:spTree>
    <p:extLst>
      <p:ext uri="{BB962C8B-B14F-4D97-AF65-F5344CB8AC3E}">
        <p14:creationId xmlns:p14="http://schemas.microsoft.com/office/powerpoint/2010/main" val="3290880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5BC312-9CCD-0BDF-40C1-F7945366F1D0}"/>
              </a:ext>
            </a:extLst>
          </p:cNvPr>
          <p:cNvSpPr>
            <a:spLocks noGrp="1"/>
          </p:cNvSpPr>
          <p:nvPr>
            <p:ph type="title"/>
          </p:nvPr>
        </p:nvSpPr>
        <p:spPr>
          <a:xfrm>
            <a:off x="838200" y="365125"/>
            <a:ext cx="10515600" cy="1325563"/>
          </a:xfrm>
        </p:spPr>
        <p:txBody>
          <a:bodyPr>
            <a:normAutofit/>
          </a:bodyPr>
          <a:lstStyle/>
          <a:p>
            <a:r>
              <a:rPr lang="en-US" sz="5400" b="1" dirty="0"/>
              <a:t>Successes</a:t>
            </a:r>
            <a:endParaRPr lang="en-CA" sz="5400" b="1">
              <a:ea typeface="Calibri Light"/>
              <a:cs typeface="Calibri Light"/>
            </a:endParaRPr>
          </a:p>
        </p:txBody>
      </p:sp>
      <p:sp>
        <p:nvSpPr>
          <p:cNvPr id="15"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C5E4FD1-7DBF-C782-044F-BADEB7717FCC}"/>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en-CA" sz="2000" kern="100" dirty="0">
                <a:ea typeface="Calibri"/>
                <a:cs typeface="Calibri"/>
              </a:rPr>
              <a:t>Improved student experience by incorporating features like:</a:t>
            </a:r>
            <a:endParaRPr lang="en-US" sz="2000">
              <a:ea typeface="Calibri"/>
              <a:cs typeface="Calibri"/>
            </a:endParaRPr>
          </a:p>
          <a:p>
            <a:pPr lvl="1">
              <a:buFont typeface="Courier New" panose="020B0604020202020204" pitchFamily="34" charset="0"/>
              <a:buChar char="o"/>
            </a:pPr>
            <a:r>
              <a:rPr lang="en-CA" sz="2000" kern="100" dirty="0">
                <a:ea typeface="Calibri"/>
                <a:cs typeface="Calibri"/>
              </a:rPr>
              <a:t> Replay last instruction button at each step, pause menu (exit, audio on/off), captions and font controls, controls accessible always (button to menu) for both sims</a:t>
            </a:r>
            <a:endParaRPr lang="en-US" sz="2000">
              <a:ea typeface="Calibri"/>
              <a:cs typeface="Calibri"/>
            </a:endParaRPr>
          </a:p>
          <a:p>
            <a:pPr lvl="1">
              <a:buFont typeface="Courier New" panose="020B0604020202020204" pitchFamily="34" charset="0"/>
              <a:buChar char="o"/>
            </a:pPr>
            <a:r>
              <a:rPr lang="en-CA" sz="2000" kern="100" dirty="0">
                <a:ea typeface="Calibri"/>
                <a:cs typeface="Calibri"/>
              </a:rPr>
              <a:t>Removing the timer, removing the red herring email and additional duster tool animation for CSI specific</a:t>
            </a:r>
            <a:endParaRPr lang="en-US" sz="2000" dirty="0">
              <a:ea typeface="Calibri"/>
              <a:cs typeface="Calibri"/>
            </a:endParaRPr>
          </a:p>
          <a:p>
            <a:pPr lvl="1">
              <a:buFont typeface="Courier New" panose="020B0604020202020204" pitchFamily="34" charset="0"/>
              <a:buChar char="o"/>
            </a:pPr>
            <a:r>
              <a:rPr lang="en-CA" sz="2000" kern="100" dirty="0">
                <a:ea typeface="Calibri"/>
                <a:cs typeface="Calibri"/>
              </a:rPr>
              <a:t>Having the option to have the car doors always open for Traffic</a:t>
            </a:r>
            <a:endParaRPr lang="en-US" sz="2000">
              <a:ea typeface="Calibri"/>
              <a:cs typeface="Calibri"/>
            </a:endParaRPr>
          </a:p>
          <a:p>
            <a:r>
              <a:rPr lang="en-CA" sz="2000" kern="100" dirty="0">
                <a:ea typeface="+mn-lt"/>
                <a:cs typeface="+mn-lt"/>
              </a:rPr>
              <a:t>We conducted successful testing sessions with students, which highlighted the significant impact and value of the DLX in enhancing student learning</a:t>
            </a:r>
          </a:p>
          <a:p>
            <a:r>
              <a:rPr lang="en-CA" sz="2000" kern="100" dirty="0">
                <a:ea typeface="+mn-lt"/>
                <a:cs typeface="+mn-lt"/>
              </a:rPr>
              <a:t>We successfully identified and resolved issues in avatar features, addressing concerns related to racial and gender biases</a:t>
            </a:r>
          </a:p>
          <a:p>
            <a:r>
              <a:rPr lang="en-CA" sz="2000" kern="100" dirty="0">
                <a:ea typeface="+mn-lt"/>
                <a:cs typeface="+mn-lt"/>
              </a:rPr>
              <a:t>In January 2024, we successfully conducted the first in-class student testing session. The results provided incredible data, offering valuable insights for future development and refinement</a:t>
            </a:r>
          </a:p>
        </p:txBody>
      </p:sp>
      <p:sp>
        <p:nvSpPr>
          <p:cNvPr id="7" name="Footer Placeholder 6">
            <a:extLst>
              <a:ext uri="{FF2B5EF4-FFF2-40B4-BE49-F238E27FC236}">
                <a16:creationId xmlns:a16="http://schemas.microsoft.com/office/drawing/2014/main" id="{E8B2D9CA-F8FB-83D2-3385-81055F274BBA}"/>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a:t>Closing Retrospective CSI &amp; Traffic 2.0 - November 2024</a:t>
            </a:r>
          </a:p>
        </p:txBody>
      </p:sp>
      <p:sp>
        <p:nvSpPr>
          <p:cNvPr id="8" name="Slide Number Placeholder 7">
            <a:extLst>
              <a:ext uri="{FF2B5EF4-FFF2-40B4-BE49-F238E27FC236}">
                <a16:creationId xmlns:a16="http://schemas.microsoft.com/office/drawing/2014/main" id="{8A289375-31FD-2046-FFD0-2F07AF48E11A}"/>
              </a:ext>
            </a:extLst>
          </p:cNvPr>
          <p:cNvSpPr>
            <a:spLocks noGrp="1"/>
          </p:cNvSpPr>
          <p:nvPr>
            <p:ph type="sldNum" sz="quarter" idx="12"/>
          </p:nvPr>
        </p:nvSpPr>
        <p:spPr>
          <a:xfrm>
            <a:off x="8610600" y="6356350"/>
            <a:ext cx="2743200" cy="365125"/>
          </a:xfrm>
        </p:spPr>
        <p:txBody>
          <a:bodyPr>
            <a:normAutofit/>
          </a:bodyPr>
          <a:lstStyle/>
          <a:p>
            <a:pPr>
              <a:spcAft>
                <a:spcPts val="600"/>
              </a:spcAft>
            </a:pPr>
            <a:fld id="{9129B756-6F9D-4700-9BE4-F73BF214C505}" type="slidenum">
              <a:rPr lang="en-CA" smtClean="0"/>
              <a:pPr>
                <a:spcAft>
                  <a:spcPts val="600"/>
                </a:spcAft>
              </a:pPr>
              <a:t>5</a:t>
            </a:fld>
            <a:endParaRPr lang="en-US"/>
          </a:p>
        </p:txBody>
      </p:sp>
      <p:pic>
        <p:nvPicPr>
          <p:cNvPr id="16" name="Picture 15" descr="Success - Free people icons">
            <a:extLst>
              <a:ext uri="{FF2B5EF4-FFF2-40B4-BE49-F238E27FC236}">
                <a16:creationId xmlns:a16="http://schemas.microsoft.com/office/drawing/2014/main" id="{D2D9C45C-A265-45B2-0E4B-AD5FC1466385}"/>
              </a:ext>
            </a:extLst>
          </p:cNvPr>
          <p:cNvPicPr>
            <a:picLocks noChangeAspect="1"/>
          </p:cNvPicPr>
          <p:nvPr/>
        </p:nvPicPr>
        <p:blipFill>
          <a:blip r:embed="rId3"/>
          <a:stretch>
            <a:fillRect/>
          </a:stretch>
        </p:blipFill>
        <p:spPr>
          <a:xfrm>
            <a:off x="10284940" y="492211"/>
            <a:ext cx="1085336" cy="1085336"/>
          </a:xfrm>
          <a:prstGeom prst="rect">
            <a:avLst/>
          </a:prstGeom>
        </p:spPr>
      </p:pic>
    </p:spTree>
    <p:extLst>
      <p:ext uri="{BB962C8B-B14F-4D97-AF65-F5344CB8AC3E}">
        <p14:creationId xmlns:p14="http://schemas.microsoft.com/office/powerpoint/2010/main" val="172136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5BC312-9CCD-0BDF-40C1-F7945366F1D0}"/>
              </a:ext>
            </a:extLst>
          </p:cNvPr>
          <p:cNvSpPr>
            <a:spLocks noGrp="1"/>
          </p:cNvSpPr>
          <p:nvPr>
            <p:ph type="title"/>
          </p:nvPr>
        </p:nvSpPr>
        <p:spPr>
          <a:xfrm>
            <a:off x="838200" y="365125"/>
            <a:ext cx="10515600" cy="1325563"/>
          </a:xfrm>
        </p:spPr>
        <p:txBody>
          <a:bodyPr>
            <a:normAutofit/>
          </a:bodyPr>
          <a:lstStyle/>
          <a:p>
            <a:r>
              <a:rPr lang="en-US" sz="5400" b="1" dirty="0"/>
              <a:t>Challenges</a:t>
            </a:r>
            <a:endParaRPr lang="en-CA" sz="5400" b="1">
              <a:ea typeface="Calibri Light"/>
              <a:cs typeface="Calibri Light"/>
            </a:endParaRPr>
          </a:p>
        </p:txBody>
      </p:sp>
      <p:sp>
        <p:nvSpPr>
          <p:cNvPr id="1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15784739-9CD0-3032-F928-9BC75267B2CB}"/>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en-US" sz="2000" dirty="0">
                <a:ea typeface="+mn-lt"/>
                <a:cs typeface="+mn-lt"/>
              </a:rPr>
              <a:t>Lack of a formal review process for visuals, text, and user experience before builds are delivered</a:t>
            </a:r>
          </a:p>
          <a:p>
            <a:r>
              <a:rPr lang="en-US" sz="2000" dirty="0">
                <a:ea typeface="+mn-lt"/>
                <a:cs typeface="+mn-lt"/>
              </a:rPr>
              <a:t>Greater emphasis on design, rather than aesthetics, could improve the overall student experience</a:t>
            </a:r>
          </a:p>
          <a:p>
            <a:r>
              <a:rPr lang="en-US" sz="2000" dirty="0">
                <a:ea typeface="+mn-lt"/>
                <a:cs typeface="+mn-lt"/>
              </a:rPr>
              <a:t>The need to prioritize instructional design considerations</a:t>
            </a:r>
          </a:p>
          <a:p>
            <a:r>
              <a:rPr lang="en-US" sz="2000" dirty="0">
                <a:ea typeface="+mn-lt"/>
                <a:cs typeface="+mn-lt"/>
              </a:rPr>
              <a:t>Inconsistent and unreliable timelines for receiving builds</a:t>
            </a:r>
          </a:p>
          <a:p>
            <a:r>
              <a:rPr lang="en-US" sz="2000" dirty="0">
                <a:ea typeface="+mn-lt"/>
                <a:cs typeface="+mn-lt"/>
              </a:rPr>
              <a:t>Content edits requiring additional time and research due to a lack of CE.</a:t>
            </a:r>
            <a:endParaRPr lang="en-US" sz="2000" dirty="0">
              <a:ea typeface="Calibri"/>
              <a:cs typeface="Calibri"/>
            </a:endParaRPr>
          </a:p>
          <a:p>
            <a:r>
              <a:rPr lang="en-US" sz="2000" dirty="0">
                <a:ea typeface="Calibri"/>
                <a:cs typeface="Calibri"/>
              </a:rPr>
              <a:t>Communication challenges regarding new builds (</a:t>
            </a:r>
            <a:r>
              <a:rPr lang="en-US" sz="2000" err="1">
                <a:ea typeface="Calibri"/>
                <a:cs typeface="Calibri"/>
              </a:rPr>
              <a:t>ie</a:t>
            </a:r>
            <a:r>
              <a:rPr lang="en-US" sz="2000" dirty="0">
                <a:ea typeface="Calibri"/>
                <a:cs typeface="Calibri"/>
              </a:rPr>
              <a:t> older builds no longer support email, but this was not communicated to PM and ID)</a:t>
            </a:r>
          </a:p>
          <a:p>
            <a:r>
              <a:rPr lang="en-US" sz="2000" dirty="0">
                <a:ea typeface="+mn-lt"/>
                <a:cs typeface="+mn-lt"/>
              </a:rPr>
              <a:t>Inaccurate review documentation causing extra time to ensure accuracy</a:t>
            </a:r>
          </a:p>
          <a:p>
            <a:r>
              <a:rPr lang="en-US" sz="2000" dirty="0">
                <a:ea typeface="+mn-lt"/>
                <a:cs typeface="+mn-lt"/>
              </a:rPr>
              <a:t>Issues with bias in witness images and statements</a:t>
            </a:r>
            <a:endParaRPr lang="en-US"/>
          </a:p>
          <a:p>
            <a:r>
              <a:rPr lang="en-US" sz="2000" dirty="0">
                <a:ea typeface="+mn-lt"/>
                <a:cs typeface="+mn-lt"/>
              </a:rPr>
              <a:t>Significant need for external tutorial support to guide navigation beyond the simulation itself</a:t>
            </a:r>
            <a:endParaRPr lang="en-US" sz="2000" dirty="0">
              <a:ea typeface="Calibri"/>
              <a:cs typeface="Calibri"/>
            </a:endParaRPr>
          </a:p>
        </p:txBody>
      </p:sp>
      <p:sp>
        <p:nvSpPr>
          <p:cNvPr id="7" name="Footer Placeholder 6">
            <a:extLst>
              <a:ext uri="{FF2B5EF4-FFF2-40B4-BE49-F238E27FC236}">
                <a16:creationId xmlns:a16="http://schemas.microsoft.com/office/drawing/2014/main" id="{E8B2D9CA-F8FB-83D2-3385-81055F274BBA}"/>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a:t>Closing Retrospective CSI &amp; Traffic 2.0 - November 2024</a:t>
            </a:r>
          </a:p>
        </p:txBody>
      </p:sp>
      <p:sp>
        <p:nvSpPr>
          <p:cNvPr id="8" name="Slide Number Placeholder 7">
            <a:extLst>
              <a:ext uri="{FF2B5EF4-FFF2-40B4-BE49-F238E27FC236}">
                <a16:creationId xmlns:a16="http://schemas.microsoft.com/office/drawing/2014/main" id="{8A289375-31FD-2046-FFD0-2F07AF48E11A}"/>
              </a:ext>
            </a:extLst>
          </p:cNvPr>
          <p:cNvSpPr>
            <a:spLocks noGrp="1"/>
          </p:cNvSpPr>
          <p:nvPr>
            <p:ph type="sldNum" sz="quarter" idx="12"/>
          </p:nvPr>
        </p:nvSpPr>
        <p:spPr>
          <a:xfrm>
            <a:off x="8610600" y="6356350"/>
            <a:ext cx="2743200" cy="365125"/>
          </a:xfrm>
        </p:spPr>
        <p:txBody>
          <a:bodyPr>
            <a:normAutofit/>
          </a:bodyPr>
          <a:lstStyle/>
          <a:p>
            <a:pPr>
              <a:spcAft>
                <a:spcPts val="600"/>
              </a:spcAft>
            </a:pPr>
            <a:fld id="{9129B756-6F9D-4700-9BE4-F73BF214C505}" type="slidenum">
              <a:rPr lang="en-CA" smtClean="0"/>
              <a:pPr>
                <a:spcAft>
                  <a:spcPts val="600"/>
                </a:spcAft>
              </a:pPr>
              <a:t>6</a:t>
            </a:fld>
            <a:endParaRPr lang="en-US"/>
          </a:p>
        </p:txBody>
      </p:sp>
      <p:pic>
        <p:nvPicPr>
          <p:cNvPr id="13" name="Picture 12" descr="Embrace obstacles - HatRabbits">
            <a:extLst>
              <a:ext uri="{FF2B5EF4-FFF2-40B4-BE49-F238E27FC236}">
                <a16:creationId xmlns:a16="http://schemas.microsoft.com/office/drawing/2014/main" id="{838F415B-BD31-D039-1778-5C151297FD14}"/>
              </a:ext>
            </a:extLst>
          </p:cNvPr>
          <p:cNvPicPr>
            <a:picLocks noChangeAspect="1"/>
          </p:cNvPicPr>
          <p:nvPr/>
        </p:nvPicPr>
        <p:blipFill>
          <a:blip r:embed="rId3"/>
          <a:stretch>
            <a:fillRect/>
          </a:stretch>
        </p:blipFill>
        <p:spPr>
          <a:xfrm>
            <a:off x="9770076" y="533944"/>
            <a:ext cx="1754658" cy="991570"/>
          </a:xfrm>
          <a:prstGeom prst="rect">
            <a:avLst/>
          </a:prstGeom>
        </p:spPr>
      </p:pic>
    </p:spTree>
    <p:extLst>
      <p:ext uri="{BB962C8B-B14F-4D97-AF65-F5344CB8AC3E}">
        <p14:creationId xmlns:p14="http://schemas.microsoft.com/office/powerpoint/2010/main" val="4005405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6B1D20-9443-2BA6-E733-132891833AB1}"/>
              </a:ext>
            </a:extLst>
          </p:cNvPr>
          <p:cNvSpPr>
            <a:spLocks noGrp="1"/>
          </p:cNvSpPr>
          <p:nvPr>
            <p:ph type="title"/>
          </p:nvPr>
        </p:nvSpPr>
        <p:spPr>
          <a:xfrm>
            <a:off x="572493" y="238539"/>
            <a:ext cx="11018520" cy="1434415"/>
          </a:xfrm>
        </p:spPr>
        <p:txBody>
          <a:bodyPr anchor="b">
            <a:normAutofit/>
          </a:bodyPr>
          <a:lstStyle/>
          <a:p>
            <a:r>
              <a:rPr lang="en-US" sz="5400" b="1" dirty="0">
                <a:ea typeface="Calibri Light"/>
                <a:cs typeface="Calibri Light"/>
              </a:rPr>
              <a:t>Next Steps</a:t>
            </a:r>
          </a:p>
        </p:txBody>
      </p:sp>
      <p:sp>
        <p:nvSpPr>
          <p:cNvPr id="2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8B5A078-5C4C-9D95-6E92-215557F6241C}"/>
              </a:ext>
            </a:extLst>
          </p:cNvPr>
          <p:cNvSpPr>
            <a:spLocks noGrp="1"/>
          </p:cNvSpPr>
          <p:nvPr>
            <p:ph idx="1"/>
          </p:nvPr>
        </p:nvSpPr>
        <p:spPr>
          <a:xfrm>
            <a:off x="572493" y="2071316"/>
            <a:ext cx="6713552" cy="4119172"/>
          </a:xfrm>
        </p:spPr>
        <p:txBody>
          <a:bodyPr vert="horz" lIns="91440" tIns="45720" rIns="91440" bIns="45720" rtlCol="0" anchor="t">
            <a:normAutofit/>
          </a:bodyPr>
          <a:lstStyle/>
          <a:p>
            <a:endParaRPr lang="en-CA" sz="2200" kern="100">
              <a:effectLst/>
              <a:latin typeface="Calibri" panose="020F0502020204030204" pitchFamily="34" charset="0"/>
              <a:ea typeface="Calibri" panose="020F0502020204030204" pitchFamily="34" charset="0"/>
              <a:cs typeface="Times New Roman" panose="02020603050405020304" pitchFamily="18" charset="0"/>
            </a:endParaRPr>
          </a:p>
          <a:p>
            <a:endParaRPr lang="en-CA" sz="2200"/>
          </a:p>
        </p:txBody>
      </p:sp>
      <p:pic>
        <p:nvPicPr>
          <p:cNvPr id="8" name="Picture 7" descr="Coloured pins pinned on a calendar">
            <a:extLst>
              <a:ext uri="{FF2B5EF4-FFF2-40B4-BE49-F238E27FC236}">
                <a16:creationId xmlns:a16="http://schemas.microsoft.com/office/drawing/2014/main" id="{D2207323-64C6-DA25-AADA-FD2635DE54AB}"/>
              </a:ext>
            </a:extLst>
          </p:cNvPr>
          <p:cNvPicPr>
            <a:picLocks noChangeAspect="1"/>
          </p:cNvPicPr>
          <p:nvPr/>
        </p:nvPicPr>
        <p:blipFill>
          <a:blip r:embed="rId3"/>
          <a:srcRect l="24627" r="11157" b="2"/>
          <a:stretch/>
        </p:blipFill>
        <p:spPr>
          <a:xfrm>
            <a:off x="7675658" y="2093976"/>
            <a:ext cx="3941064" cy="4096512"/>
          </a:xfrm>
          <a:prstGeom prst="rect">
            <a:avLst/>
          </a:prstGeom>
        </p:spPr>
      </p:pic>
      <p:sp>
        <p:nvSpPr>
          <p:cNvPr id="4" name="Footer Placeholder 3">
            <a:extLst>
              <a:ext uri="{FF2B5EF4-FFF2-40B4-BE49-F238E27FC236}">
                <a16:creationId xmlns:a16="http://schemas.microsoft.com/office/drawing/2014/main" id="{957CE80E-AE24-2F38-D095-7761D2A5AA37}"/>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a:t>Closing Retrospective CSI &amp; Traffic 2.0 - November 2024</a:t>
            </a:r>
          </a:p>
        </p:txBody>
      </p:sp>
      <p:sp>
        <p:nvSpPr>
          <p:cNvPr id="12" name="Slide Number Placeholder 11">
            <a:extLst>
              <a:ext uri="{FF2B5EF4-FFF2-40B4-BE49-F238E27FC236}">
                <a16:creationId xmlns:a16="http://schemas.microsoft.com/office/drawing/2014/main" id="{4A6E401F-4D56-3736-AF36-1DF3345D9275}"/>
              </a:ext>
            </a:extLst>
          </p:cNvPr>
          <p:cNvSpPr>
            <a:spLocks noGrp="1"/>
          </p:cNvSpPr>
          <p:nvPr>
            <p:ph type="sldNum" sz="quarter" idx="12"/>
          </p:nvPr>
        </p:nvSpPr>
        <p:spPr>
          <a:xfrm>
            <a:off x="8610600" y="6356350"/>
            <a:ext cx="2743200" cy="365125"/>
          </a:xfrm>
        </p:spPr>
        <p:txBody>
          <a:bodyPr>
            <a:normAutofit/>
          </a:bodyPr>
          <a:lstStyle/>
          <a:p>
            <a:pPr>
              <a:spcAft>
                <a:spcPts val="600"/>
              </a:spcAft>
            </a:pPr>
            <a:fld id="{9129B756-6F9D-4700-9BE4-F73BF214C505}" type="slidenum">
              <a:rPr lang="en-CA" smtClean="0"/>
              <a:pPr>
                <a:spcAft>
                  <a:spcPts val="600"/>
                </a:spcAft>
              </a:pPr>
              <a:t>7</a:t>
            </a:fld>
            <a:endParaRPr lang="en-US"/>
          </a:p>
        </p:txBody>
      </p:sp>
      <p:sp>
        <p:nvSpPr>
          <p:cNvPr id="7" name="Content Placeholder 2">
            <a:extLst>
              <a:ext uri="{FF2B5EF4-FFF2-40B4-BE49-F238E27FC236}">
                <a16:creationId xmlns:a16="http://schemas.microsoft.com/office/drawing/2014/main" id="{F072F27B-1EE9-39CA-06A8-2BE7E3F41394}"/>
              </a:ext>
            </a:extLst>
          </p:cNvPr>
          <p:cNvSpPr txBox="1">
            <a:spLocks/>
          </p:cNvSpPr>
          <p:nvPr/>
        </p:nvSpPr>
        <p:spPr>
          <a:xfrm>
            <a:off x="839788" y="2093184"/>
            <a:ext cx="5209273" cy="4096479"/>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000" b="1" kern="100" dirty="0">
                <a:solidFill>
                  <a:srgbClr val="000000"/>
                </a:solidFill>
                <a:ea typeface="Calibri"/>
                <a:cs typeface="Calibri"/>
              </a:rPr>
              <a:t>Celebrate!</a:t>
            </a:r>
            <a:r>
              <a:rPr lang="en-CA" sz="2000" kern="100" dirty="0">
                <a:solidFill>
                  <a:srgbClr val="000000"/>
                </a:solidFill>
                <a:ea typeface="Calibri"/>
                <a:cs typeface="Calibri"/>
              </a:rPr>
              <a:t> </a:t>
            </a:r>
          </a:p>
          <a:p>
            <a:pPr marL="0" indent="0">
              <a:buNone/>
            </a:pPr>
            <a:r>
              <a:rPr lang="en-CA" sz="2000" kern="100" dirty="0">
                <a:solidFill>
                  <a:srgbClr val="000000"/>
                </a:solidFill>
                <a:ea typeface="Calibri"/>
                <a:cs typeface="Calibri"/>
              </a:rPr>
              <a:t>The Police Foundations students can practice their critical thinking and reporting skills in scenarios that would otherwise be DICE. </a:t>
            </a:r>
          </a:p>
          <a:p>
            <a:endParaRPr lang="en-CA" sz="2000" kern="100">
              <a:solidFill>
                <a:srgbClr val="000000"/>
              </a:solidFill>
              <a:ea typeface="Calibri"/>
              <a:cs typeface="Calibri"/>
            </a:endParaRPr>
          </a:p>
          <a:p>
            <a:pPr marL="0" indent="0">
              <a:buNone/>
            </a:pPr>
            <a:r>
              <a:rPr lang="en-CA" sz="2000" b="1" kern="100" dirty="0">
                <a:solidFill>
                  <a:srgbClr val="000000"/>
                </a:solidFill>
                <a:ea typeface="Calibri"/>
                <a:cs typeface="Calibri"/>
              </a:rPr>
              <a:t>What's Next?</a:t>
            </a:r>
          </a:p>
          <a:p>
            <a:r>
              <a:rPr lang="en-CA" sz="2000" kern="100" dirty="0">
                <a:solidFill>
                  <a:srgbClr val="000000"/>
                </a:solidFill>
                <a:ea typeface="Calibri"/>
                <a:cs typeface="Calibri"/>
              </a:rPr>
              <a:t>Faculty support</a:t>
            </a:r>
            <a:endParaRPr lang="en-CA" dirty="0">
              <a:ea typeface="Calibri"/>
              <a:cs typeface="Calibri"/>
            </a:endParaRPr>
          </a:p>
          <a:p>
            <a:r>
              <a:rPr lang="en-CA" sz="2000" kern="100" dirty="0">
                <a:solidFill>
                  <a:srgbClr val="000000"/>
                </a:solidFill>
                <a:ea typeface="Calibri"/>
                <a:cs typeface="Calibri"/>
              </a:rPr>
              <a:t>Communications</a:t>
            </a:r>
          </a:p>
          <a:p>
            <a:pPr marL="0" indent="0">
              <a:buNone/>
            </a:pPr>
            <a:endParaRPr lang="en-CA" sz="2000" kern="100" dirty="0">
              <a:solidFill>
                <a:srgbClr val="000000"/>
              </a:solidFill>
              <a:ea typeface="Calibri"/>
              <a:cs typeface="Calibri"/>
            </a:endParaRPr>
          </a:p>
        </p:txBody>
      </p:sp>
    </p:spTree>
    <p:extLst>
      <p:ext uri="{BB962C8B-B14F-4D97-AF65-F5344CB8AC3E}">
        <p14:creationId xmlns:p14="http://schemas.microsoft.com/office/powerpoint/2010/main" val="551077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09" name="Rectangle 3108">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463997-FB8B-21E1-C860-F3772C7670D3}"/>
              </a:ext>
            </a:extLst>
          </p:cNvPr>
          <p:cNvSpPr>
            <a:spLocks noGrp="1"/>
          </p:cNvSpPr>
          <p:nvPr>
            <p:ph type="title"/>
          </p:nvPr>
        </p:nvSpPr>
        <p:spPr>
          <a:xfrm>
            <a:off x="6739128" y="638089"/>
            <a:ext cx="4818888" cy="1476801"/>
          </a:xfrm>
        </p:spPr>
        <p:txBody>
          <a:bodyPr anchor="b">
            <a:normAutofit/>
          </a:bodyPr>
          <a:lstStyle/>
          <a:p>
            <a:r>
              <a:rPr lang="en-US" sz="5400" b="1" dirty="0"/>
              <a:t>Wrap Up</a:t>
            </a:r>
            <a:endParaRPr lang="en-CA" sz="5400" b="1" dirty="0">
              <a:ea typeface="Calibri Light"/>
              <a:cs typeface="Calibri Light"/>
            </a:endParaRPr>
          </a:p>
        </p:txBody>
      </p:sp>
      <p:pic>
        <p:nvPicPr>
          <p:cNvPr id="3076" name="Picture 4" descr="People Connecting Puzzle Elements Royalty Free Vector Image, 50% OFF">
            <a:extLst>
              <a:ext uri="{FF2B5EF4-FFF2-40B4-BE49-F238E27FC236}">
                <a16:creationId xmlns:a16="http://schemas.microsoft.com/office/drawing/2014/main" id="{B40AF1B1-4623-C290-B516-E82CD9F9EA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865" r="-100" b="26979"/>
          <a:stretch/>
        </p:blipFill>
        <p:spPr bwMode="auto">
          <a:xfrm>
            <a:off x="630936" y="2389808"/>
            <a:ext cx="5464432" cy="222076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extLst>
            <a:ext uri="{909E8E84-426E-40DD-AFC4-6F175D3DCCD1}">
              <a14:hiddenFill xmlns:a14="http://schemas.microsoft.com/office/drawing/2010/main">
                <a:solidFill>
                  <a:srgbClr val="FFFFFF"/>
                </a:solidFill>
              </a14:hiddenFill>
            </a:ext>
          </a:extLst>
        </p:spPr>
      </p:pic>
      <p:sp>
        <p:nvSpPr>
          <p:cNvPr id="3110"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758FD7F-1FFC-610F-FBC7-45DA631A86B7}"/>
              </a:ext>
            </a:extLst>
          </p:cNvPr>
          <p:cNvSpPr>
            <a:spLocks noGrp="1"/>
          </p:cNvSpPr>
          <p:nvPr>
            <p:ph idx="1"/>
          </p:nvPr>
        </p:nvSpPr>
        <p:spPr>
          <a:xfrm>
            <a:off x="6739128" y="2664886"/>
            <a:ext cx="4818888" cy="3550789"/>
          </a:xfrm>
        </p:spPr>
        <p:txBody>
          <a:bodyPr vert="horz" lIns="91440" tIns="45720" rIns="91440" bIns="45720" rtlCol="0" anchor="t">
            <a:normAutofit/>
          </a:bodyPr>
          <a:lstStyle/>
          <a:p>
            <a:pPr marL="0" indent="0">
              <a:buNone/>
            </a:pPr>
            <a:endParaRPr lang="en-US" sz="2000"/>
          </a:p>
          <a:p>
            <a:pPr marL="0" indent="0">
              <a:buNone/>
            </a:pPr>
            <a:r>
              <a:rPr lang="en-US" sz="2000"/>
              <a:t>Think of each of us as holding a </a:t>
            </a:r>
            <a:r>
              <a:rPr lang="en-US" sz="2000" b="1">
                <a:solidFill>
                  <a:schemeClr val="accent2"/>
                </a:solidFill>
              </a:rPr>
              <a:t>piece of a puzzle</a:t>
            </a:r>
            <a:r>
              <a:rPr lang="en-US" sz="2000">
                <a:solidFill>
                  <a:schemeClr val="accent2"/>
                </a:solidFill>
              </a:rPr>
              <a:t>.</a:t>
            </a:r>
            <a:r>
              <a:rPr lang="en-US" sz="2000"/>
              <a:t> Together, as a team, we piece together the full picture—the project. </a:t>
            </a:r>
            <a:r>
              <a:rPr lang="en-US" sz="2000" b="1"/>
              <a:t>Each of our contributions makes a big difference</a:t>
            </a:r>
            <a:endParaRPr lang="en-US" sz="2000" b="1">
              <a:ea typeface="Calibri"/>
              <a:cs typeface="Calibri"/>
            </a:endParaRPr>
          </a:p>
          <a:p>
            <a:pPr marL="0" indent="0">
              <a:buNone/>
            </a:pPr>
            <a:endParaRPr lang="en-US" sz="2000" b="1">
              <a:ea typeface="Calibri"/>
              <a:cs typeface="Calibri"/>
            </a:endParaRPr>
          </a:p>
          <a:p>
            <a:pPr marL="0" indent="0">
              <a:buNone/>
            </a:pPr>
            <a:endParaRPr lang="en-US" sz="2000" b="1">
              <a:ea typeface="Calibri"/>
              <a:cs typeface="Calibri"/>
            </a:endParaRPr>
          </a:p>
          <a:p>
            <a:pPr marL="0" indent="0">
              <a:buNone/>
            </a:pPr>
            <a:r>
              <a:rPr lang="en-US" sz="2000" b="1">
                <a:ea typeface="Calibri"/>
                <a:cs typeface="Calibri"/>
              </a:rPr>
              <a:t>Remember:</a:t>
            </a:r>
            <a:r>
              <a:rPr lang="en-US" sz="2000">
                <a:ea typeface="Calibri"/>
                <a:cs typeface="Calibri"/>
              </a:rPr>
              <a:t> Stakeholder engagement is key. </a:t>
            </a:r>
            <a:r>
              <a:rPr lang="en-US" sz="2000" b="1">
                <a:solidFill>
                  <a:schemeClr val="accent2"/>
                </a:solidFill>
                <a:ea typeface="Calibri"/>
                <a:cs typeface="Calibri"/>
              </a:rPr>
              <a:t>Engage early, engage often!</a:t>
            </a:r>
            <a:endParaRPr lang="en-US" sz="2000">
              <a:solidFill>
                <a:schemeClr val="accent2"/>
              </a:solidFill>
              <a:ea typeface="Calibri" panose="020F0502020204030204"/>
              <a:cs typeface="Calibri" panose="020F0502020204030204"/>
            </a:endParaRPr>
          </a:p>
        </p:txBody>
      </p:sp>
      <p:sp>
        <p:nvSpPr>
          <p:cNvPr id="4" name="Footer Placeholder 3">
            <a:extLst>
              <a:ext uri="{FF2B5EF4-FFF2-40B4-BE49-F238E27FC236}">
                <a16:creationId xmlns:a16="http://schemas.microsoft.com/office/drawing/2014/main" id="{3DCD0379-0328-012C-198A-F2A83B1B1279}"/>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a:t>Closing Retrospective CSI &amp; Traffic 2.0 - November 2024</a:t>
            </a:r>
          </a:p>
        </p:txBody>
      </p:sp>
      <p:sp>
        <p:nvSpPr>
          <p:cNvPr id="5" name="Slide Number Placeholder 4">
            <a:extLst>
              <a:ext uri="{FF2B5EF4-FFF2-40B4-BE49-F238E27FC236}">
                <a16:creationId xmlns:a16="http://schemas.microsoft.com/office/drawing/2014/main" id="{300738D9-47BF-49C8-7815-E316CF67E1C0}"/>
              </a:ext>
            </a:extLst>
          </p:cNvPr>
          <p:cNvSpPr>
            <a:spLocks noGrp="1"/>
          </p:cNvSpPr>
          <p:nvPr>
            <p:ph type="sldNum" sz="quarter" idx="12"/>
          </p:nvPr>
        </p:nvSpPr>
        <p:spPr>
          <a:xfrm>
            <a:off x="8610600" y="6356350"/>
            <a:ext cx="2743200" cy="365125"/>
          </a:xfrm>
        </p:spPr>
        <p:txBody>
          <a:bodyPr>
            <a:normAutofit/>
          </a:bodyPr>
          <a:lstStyle/>
          <a:p>
            <a:pPr>
              <a:spcAft>
                <a:spcPts val="600"/>
              </a:spcAft>
            </a:pPr>
            <a:fld id="{9129B756-6F9D-4700-9BE4-F73BF214C505}" type="slidenum">
              <a:rPr lang="en-CA" smtClean="0"/>
              <a:pPr>
                <a:spcAft>
                  <a:spcPts val="600"/>
                </a:spcAft>
              </a:pPr>
              <a:t>8</a:t>
            </a:fld>
            <a:endParaRPr lang="en-US"/>
          </a:p>
        </p:txBody>
      </p:sp>
    </p:spTree>
    <p:extLst>
      <p:ext uri="{BB962C8B-B14F-4D97-AF65-F5344CB8AC3E}">
        <p14:creationId xmlns:p14="http://schemas.microsoft.com/office/powerpoint/2010/main" val="53826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F3D063-DB51-C153-BB1A-708A610EC377}"/>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b="1" i="1" dirty="0">
                <a:solidFill>
                  <a:srgbClr val="FF0000"/>
                </a:solidFill>
                <a:hlinkClick r:id="rId2"/>
              </a:rPr>
              <a:t>CSI</a:t>
            </a:r>
            <a:r>
              <a:rPr lang="en-US" sz="5200" b="1" i="1" dirty="0">
                <a:solidFill>
                  <a:srgbClr val="FF0000"/>
                </a:solidFill>
              </a:rPr>
              <a:t> </a:t>
            </a:r>
            <a:r>
              <a:rPr lang="en-US" sz="5200" b="1" i="1" dirty="0"/>
              <a:t>and</a:t>
            </a:r>
            <a:r>
              <a:rPr lang="en-US" sz="5200" b="1" i="1" dirty="0">
                <a:solidFill>
                  <a:srgbClr val="FF0000"/>
                </a:solidFill>
              </a:rPr>
              <a:t> </a:t>
            </a:r>
            <a:r>
              <a:rPr lang="en-US" sz="5200" b="1" i="1" dirty="0">
                <a:solidFill>
                  <a:srgbClr val="FF0000"/>
                </a:solidFill>
                <a:hlinkClick r:id="rId3"/>
              </a:rPr>
              <a:t>Traffic</a:t>
            </a:r>
            <a:r>
              <a:rPr lang="en-US" sz="5200" b="1" i="1" dirty="0">
                <a:solidFill>
                  <a:srgbClr val="FF0000"/>
                </a:solidFill>
              </a:rPr>
              <a:t> </a:t>
            </a:r>
            <a:r>
              <a:rPr lang="en-US" sz="5200" b="1" i="1" dirty="0"/>
              <a:t>Videos</a:t>
            </a:r>
            <a:endParaRPr lang="en-US" sz="5200" b="1" i="1" dirty="0">
              <a:ea typeface="Calibri Light"/>
              <a:cs typeface="Calibri Light"/>
            </a:endParaRPr>
          </a:p>
        </p:txBody>
      </p:sp>
      <p:pic>
        <p:nvPicPr>
          <p:cNvPr id="3" name="Graphic 2" descr="Cursor outline">
            <a:extLst>
              <a:ext uri="{FF2B5EF4-FFF2-40B4-BE49-F238E27FC236}">
                <a16:creationId xmlns:a16="http://schemas.microsoft.com/office/drawing/2014/main" id="{C050A4F4-2B17-B034-A04C-38AF4E650F4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763472" y="1395703"/>
            <a:ext cx="533400" cy="555812"/>
          </a:xfrm>
          <a:prstGeom prst="rect">
            <a:avLst/>
          </a:prstGeom>
        </p:spPr>
      </p:pic>
      <p:sp>
        <p:nvSpPr>
          <p:cNvPr id="5" name="Slide Number Placeholder 4">
            <a:extLst>
              <a:ext uri="{FF2B5EF4-FFF2-40B4-BE49-F238E27FC236}">
                <a16:creationId xmlns:a16="http://schemas.microsoft.com/office/drawing/2014/main" id="{B50FEB64-E95B-BF7A-57F8-ADA6CD988E53}"/>
              </a:ext>
            </a:extLst>
          </p:cNvPr>
          <p:cNvSpPr>
            <a:spLocks noGrp="1"/>
          </p:cNvSpPr>
          <p:nvPr>
            <p:ph type="sldNum" sz="quarter" idx="12"/>
          </p:nvPr>
        </p:nvSpPr>
        <p:spPr/>
        <p:txBody>
          <a:bodyPr/>
          <a:lstStyle/>
          <a:p>
            <a:fld id="{9129B756-6F9D-4700-9BE4-F73BF214C505}" type="slidenum">
              <a:rPr lang="en-CA" smtClean="0"/>
              <a:t>9</a:t>
            </a:fld>
            <a:endParaRPr lang="en-US"/>
          </a:p>
        </p:txBody>
      </p:sp>
      <p:sp>
        <p:nvSpPr>
          <p:cNvPr id="4" name="Footer Placeholder 3">
            <a:extLst>
              <a:ext uri="{FF2B5EF4-FFF2-40B4-BE49-F238E27FC236}">
                <a16:creationId xmlns:a16="http://schemas.microsoft.com/office/drawing/2014/main" id="{AD74BD1D-EF0F-F6BD-B32A-E1E786351EFF}"/>
              </a:ext>
            </a:extLst>
          </p:cNvPr>
          <p:cNvSpPr>
            <a:spLocks noGrp="1"/>
          </p:cNvSpPr>
          <p:nvPr>
            <p:ph type="ftr" sz="quarter" idx="11"/>
          </p:nvPr>
        </p:nvSpPr>
        <p:spPr/>
        <p:txBody>
          <a:bodyPr/>
          <a:lstStyle/>
          <a:p>
            <a:r>
              <a:rPr lang="en-US"/>
              <a:t>Closing Retrospective CSI &amp; Traffic 2.0 - November 2024</a:t>
            </a:r>
          </a:p>
        </p:txBody>
      </p:sp>
      <p:pic>
        <p:nvPicPr>
          <p:cNvPr id="6" name="Picture 5" descr="A car with its door open on a road&#10;&#10;Description automatically generated">
            <a:extLst>
              <a:ext uri="{FF2B5EF4-FFF2-40B4-BE49-F238E27FC236}">
                <a16:creationId xmlns:a16="http://schemas.microsoft.com/office/drawing/2014/main" id="{17A208A5-616B-72EB-C13A-6DA06512C09A}"/>
              </a:ext>
            </a:extLst>
          </p:cNvPr>
          <p:cNvPicPr>
            <a:picLocks noChangeAspect="1"/>
          </p:cNvPicPr>
          <p:nvPr/>
        </p:nvPicPr>
        <p:blipFill>
          <a:blip r:embed="rId6"/>
          <a:stretch>
            <a:fillRect/>
          </a:stretch>
        </p:blipFill>
        <p:spPr>
          <a:xfrm>
            <a:off x="843296" y="2548773"/>
            <a:ext cx="5173333" cy="2883402"/>
          </a:xfrm>
          <a:prstGeom prst="rect">
            <a:avLst/>
          </a:prstGeom>
        </p:spPr>
      </p:pic>
      <p:pic>
        <p:nvPicPr>
          <p:cNvPr id="13" name="Content Placeholder 12" descr="A person lying on the floor in a room with red and white checkered flooring&#10;&#10;Description automatically generated">
            <a:extLst>
              <a:ext uri="{FF2B5EF4-FFF2-40B4-BE49-F238E27FC236}">
                <a16:creationId xmlns:a16="http://schemas.microsoft.com/office/drawing/2014/main" id="{3B33977F-CDE8-064C-0D46-F1694C58B3D3}"/>
              </a:ext>
            </a:extLst>
          </p:cNvPr>
          <p:cNvPicPr>
            <a:picLocks noGrp="1" noChangeAspect="1"/>
          </p:cNvPicPr>
          <p:nvPr>
            <p:ph sz="half" idx="1"/>
          </p:nvPr>
        </p:nvPicPr>
        <p:blipFill>
          <a:blip r:embed="rId7"/>
          <a:stretch>
            <a:fillRect/>
          </a:stretch>
        </p:blipFill>
        <p:spPr>
          <a:xfrm>
            <a:off x="6118727" y="2550260"/>
            <a:ext cx="5529179" cy="2888699"/>
          </a:xfrm>
        </p:spPr>
      </p:pic>
    </p:spTree>
    <p:extLst>
      <p:ext uri="{BB962C8B-B14F-4D97-AF65-F5344CB8AC3E}">
        <p14:creationId xmlns:p14="http://schemas.microsoft.com/office/powerpoint/2010/main" val="30780060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476</Words>
  <Application>Microsoft Office PowerPoint</Application>
  <PresentationFormat>Widescreen</PresentationFormat>
  <Paragraphs>79</Paragraphs>
  <Slides>9</Slides>
  <Notes>8</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Closing Retro x CSI &amp; Traffic 2.0</vt:lpstr>
      <vt:lpstr>Agenda</vt:lpstr>
      <vt:lpstr>Recap  - CSI 2.0</vt:lpstr>
      <vt:lpstr>Recap  - Traffic 2.0</vt:lpstr>
      <vt:lpstr>Successes</vt:lpstr>
      <vt:lpstr>Challenges</vt:lpstr>
      <vt:lpstr>Next Steps</vt:lpstr>
      <vt:lpstr>Wrap Up</vt:lpstr>
      <vt:lpstr>CSI and Traffic Videos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Powerline Retro</dc:title>
  <dc:creator>Cristina Barillas Burke</dc:creator>
  <cp:lastModifiedBy>Cristina Barillas Burke</cp:lastModifiedBy>
  <cp:revision>325</cp:revision>
  <dcterms:created xsi:type="dcterms:W3CDTF">2024-07-18T15:12:13Z</dcterms:created>
  <dcterms:modified xsi:type="dcterms:W3CDTF">2024-11-21T21:17:50Z</dcterms:modified>
</cp:coreProperties>
</file>

<file path=docProps/thumbnail.jpeg>
</file>